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TT Hoves Bold" charset="1" panose="02000003020000060003"/>
      <p:regular r:id="rId19"/>
    </p:embeddedFont>
    <p:embeddedFont>
      <p:font typeface="TT Hoves Italics" charset="1" panose="02000003020000060003"/>
      <p:regular r:id="rId20"/>
    </p:embeddedFont>
    <p:embeddedFont>
      <p:font typeface="Aileron" charset="1" panose="00000500000000000000"/>
      <p:regular r:id="rId21"/>
    </p:embeddedFont>
    <p:embeddedFont>
      <p:font typeface="Canva Sans Bold" charset="1" panose="020B0803030501040103"/>
      <p:regular r:id="rId23"/>
    </p:embeddedFont>
    <p:embeddedFont>
      <p:font typeface="TT Hoves" charset="1" panose="02000003020000060003"/>
      <p:regular r:id="rId24"/>
    </p:embeddedFont>
    <p:embeddedFont>
      <p:font typeface="Canva Sans" charset="1" panose="020B0503030501040103"/>
      <p:regular r:id="rId25"/>
    </p:embeddedFont>
    <p:embeddedFont>
      <p:font typeface="TT Hoves Bold Italics" charset="1" panose="02000003020000060003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notesSlides/notesSlide2.xml" Type="http://schemas.openxmlformats.org/officeDocument/2006/relationships/notes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notesSlides/notesSlide3.xml" Type="http://schemas.openxmlformats.org/officeDocument/2006/relationships/notesSlide"/><Relationship Id="rId27" Target="notesSlides/notesSlide4.xml" Type="http://schemas.openxmlformats.org/officeDocument/2006/relationships/notesSlide"/><Relationship Id="rId28" Target="notesSlides/notesSlide5.xml" Type="http://schemas.openxmlformats.org/officeDocument/2006/relationships/notesSlide"/><Relationship Id="rId29" Target="notesSlides/notesSlide6.xml" Type="http://schemas.openxmlformats.org/officeDocument/2006/relationships/notes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- 제목: "SWING 해외 프로그램: AI와 빅데이터의 미래"</a:t>
            </a:r>
          </a:p>
          <a:p>
            <a:r>
              <a:rPr lang="en-US"/>
              <a:t>- 팀명: FAANG</a:t>
            </a:r>
          </a:p>
          <a:p>
            <a:r>
              <a:rPr lang="en-US"/>
              <a:t>- 팀원 소개: 김하은(팀장), 김찬란, 김민영, 하서휘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우선 우리의 목표는 1을 통해 2를 이뤄내는 것 -&gt; 이를 위해 다음과 같은 액티비티를 할 것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저희 팀이 처음 이 프로그램에 참여하고 싶었던 이유는 .. 1 을 하고, 2를 하며 깊은 인사이트들을 얻고, 개인이 발전 -&gt; 이를 다른 학생들에게도 알리며 더 많은 사람들이 도움과 동기부여가 될 수 있도록. </a:t>
            </a:r>
          </a:p>
          <a:p>
            <a:r>
              <a:rPr lang="en-US"/>
              <a:t/>
            </a:r>
          </a:p>
          <a:p>
            <a:r>
              <a:rPr lang="en-US"/>
              <a:t>따라서, 우리 팀은 이런 걸 하기로 목표로 삼음 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다음과 같은 장소를 들러 재직자, 대학생 등 다양한 사람들을 만나 이야기를 나눠 볼것임 </a:t>
            </a:r>
          </a:p>
          <a:p>
            <a:r>
              <a:rPr lang="en-US"/>
              <a:t>-&gt; 자연스럽게 2로 넘어감 </a:t>
            </a:r>
          </a:p>
          <a:p>
            <a:r>
              <a:rPr lang="en-US"/>
              <a:t>-&gt; </a:t>
            </a:r>
          </a:p>
          <a:p>
            <a:r>
              <a:rPr lang="en-US"/>
              <a:t/>
            </a:r>
          </a:p>
          <a:p>
            <a:r>
              <a:rPr lang="en-US"/>
              <a:t>또한, 다음과 같은 문화적 체험들을 통해 개인의 인사이트와 감상에도 도움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다음과 같은 장소를 들러 재직자, 대학생 등 다양한 사람들을 만나 이야기를 나눠 볼것임 </a:t>
            </a:r>
          </a:p>
          <a:p>
            <a:r>
              <a:rPr lang="en-US"/>
              <a:t>-&gt; 자연스럽게 2로 넘어감 </a:t>
            </a:r>
          </a:p>
          <a:p>
            <a:r>
              <a:rPr lang="en-US"/>
              <a:t>-&gt; </a:t>
            </a:r>
          </a:p>
          <a:p>
            <a:r>
              <a:rPr lang="en-US"/>
              <a:t/>
            </a:r>
          </a:p>
          <a:p>
            <a:r>
              <a:rPr lang="en-US"/>
              <a:t>또한, 다음과 같은 문화적 체험들을 통해 개인의 인사이트와 감상에도 도움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2. 개요</a:t>
            </a:r>
          </a:p>
          <a:p>
            <a:r>
              <a:rPr lang="en-US"/>
              <a:t>    - 목표: AI 및 빅데이터 기술의 최신 동향과 문제점을 분석하여, 글로벌 경쟁력을 강화할 수 있는 실질적 방안을 도출.</a:t>
            </a:r>
          </a:p>
          <a:p>
            <a:r>
              <a:rPr lang="en-US"/>
              <a:t>    - 핵심 활동:</a:t>
            </a:r>
          </a:p>
          <a:p>
            <a:r>
              <a:rPr lang="en-US"/>
              <a:t>        - 글로벌 IT 대기업 및 스타트업 탐방</a:t>
            </a:r>
          </a:p>
          <a:p>
            <a:r>
              <a:rPr lang="en-US"/>
              <a:t>        - 현직자 인터뷰 및 네트워킹</a:t>
            </a:r>
          </a:p>
          <a:p>
            <a:r>
              <a:rPr lang="en-US"/>
              <a:t>        - 스탠포드 대학 AI 인덱스 보고서 주요 내용을 반영한 인터뷰 진행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1.jpe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jpe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2" Target="../notesSlides/notesSlide4.xml" Type="http://schemas.openxmlformats.org/officeDocument/2006/relationships/notesSlide"/><Relationship Id="rId3" Target="../media/image1.jpe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6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1.jpeg" Type="http://schemas.openxmlformats.org/officeDocument/2006/relationships/image"/><Relationship Id="rId4" Target="../media/image6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2" Target="../media/image6.png" Type="http://schemas.openxmlformats.org/officeDocument/2006/relationships/image"/><Relationship Id="rId3" Target="../media/image25.png" Type="http://schemas.openxmlformats.org/officeDocument/2006/relationships/image"/><Relationship Id="rId4" Target="../media/image3.png" Type="http://schemas.openxmlformats.org/officeDocument/2006/relationships/image"/><Relationship Id="rId5" Target="../media/image1.jpe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6.png" Type="http://schemas.openxmlformats.org/officeDocument/2006/relationships/image"/><Relationship Id="rId12" Target="../media/image37.png" Type="http://schemas.openxmlformats.org/officeDocument/2006/relationships/image"/><Relationship Id="rId13" Target="../media/image38.png" Type="http://schemas.openxmlformats.org/officeDocument/2006/relationships/image"/><Relationship Id="rId14" Target="../media/image39.png" Type="http://schemas.openxmlformats.org/officeDocument/2006/relationships/image"/><Relationship Id="rId15" Target="../media/image40.png" Type="http://schemas.openxmlformats.org/officeDocument/2006/relationships/image"/><Relationship Id="rId16" Target="../media/image41.png" Type="http://schemas.openxmlformats.org/officeDocument/2006/relationships/image"/><Relationship Id="rId17" Target="../media/image42.png" Type="http://schemas.openxmlformats.org/officeDocument/2006/relationships/image"/><Relationship Id="rId2" Target="../media/image1.jpe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jpe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png" Type="http://schemas.openxmlformats.org/officeDocument/2006/relationships/image"/><Relationship Id="rId12" Target="../media/image47.png" Type="http://schemas.openxmlformats.org/officeDocument/2006/relationships/image"/><Relationship Id="rId13" Target="../media/image48.png" Type="http://schemas.openxmlformats.org/officeDocument/2006/relationships/image"/><Relationship Id="rId14" Target="../media/image49.png" Type="http://schemas.openxmlformats.org/officeDocument/2006/relationships/image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6.png" Type="http://schemas.openxmlformats.org/officeDocument/2006/relationships/image"/><Relationship Id="rId8" Target="../media/image43.png" Type="http://schemas.openxmlformats.org/officeDocument/2006/relationships/image"/><Relationship Id="rId9" Target="../media/image4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3"/>
            <a:stretch>
              <a:fillRect l="-9222" t="0" r="-922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358456"/>
            <a:ext cx="7809269" cy="2697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565"/>
              </a:lnSpc>
            </a:pPr>
          </a:p>
          <a:p>
            <a:pPr algn="just">
              <a:lnSpc>
                <a:spcPts val="10565"/>
              </a:lnSpc>
            </a:pPr>
            <a:r>
              <a:rPr lang="en-US" b="true" sz="9692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SWING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151341"/>
            <a:ext cx="12004697" cy="1173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045"/>
              </a:lnSpc>
            </a:pPr>
            <a:r>
              <a:rPr lang="en-US" sz="8298" i="true">
                <a:solidFill>
                  <a:srgbClr val="FFFFFF"/>
                </a:solidFill>
                <a:latin typeface="TT Hoves Italics"/>
                <a:ea typeface="TT Hoves Italics"/>
                <a:cs typeface="TT Hoves Italics"/>
                <a:sym typeface="TT Hoves Italics"/>
              </a:rPr>
              <a:t>STRATEGIC PLANNING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6969568" cy="792788"/>
          </a:xfrm>
          <a:custGeom>
            <a:avLst/>
            <a:gdLst/>
            <a:ahLst/>
            <a:cxnLst/>
            <a:rect r="r" b="b" t="t" l="l"/>
            <a:pathLst>
              <a:path h="792788" w="6969568">
                <a:moveTo>
                  <a:pt x="0" y="0"/>
                </a:moveTo>
                <a:lnTo>
                  <a:pt x="6969568" y="0"/>
                </a:lnTo>
                <a:lnTo>
                  <a:pt x="6969568" y="792788"/>
                </a:lnTo>
                <a:lnTo>
                  <a:pt x="0" y="7927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211672" y="7965440"/>
            <a:ext cx="4047628" cy="645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119"/>
              </a:lnSpc>
            </a:pPr>
            <a:r>
              <a:rPr lang="en-US" sz="39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FAANG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9222" t="0" r="-922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54787" y="3739835"/>
            <a:ext cx="13778426" cy="2921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45"/>
              </a:lnSpc>
            </a:pPr>
            <a:r>
              <a:rPr lang="en-US" b="true" sz="1050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LET'S MAKE THE IDEAS                 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596545" y="419550"/>
            <a:ext cx="6371387" cy="5909462"/>
          </a:xfrm>
          <a:custGeom>
            <a:avLst/>
            <a:gdLst/>
            <a:ahLst/>
            <a:cxnLst/>
            <a:rect r="r" b="b" t="t" l="l"/>
            <a:pathLst>
              <a:path h="5909462" w="6371387">
                <a:moveTo>
                  <a:pt x="0" y="0"/>
                </a:moveTo>
                <a:lnTo>
                  <a:pt x="6371387" y="0"/>
                </a:lnTo>
                <a:lnTo>
                  <a:pt x="6371387" y="5909462"/>
                </a:lnTo>
                <a:lnTo>
                  <a:pt x="0" y="5909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468322" y="2546665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479171" y="5181272"/>
            <a:ext cx="6392512" cy="1480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45"/>
              </a:lnSpc>
            </a:pPr>
            <a:r>
              <a:rPr lang="en-US" b="true" sz="10500" i="true">
                <a:solidFill>
                  <a:srgbClr val="FFFFFF"/>
                </a:solidFill>
                <a:latin typeface="TT Hoves Bold Italics"/>
                <a:ea typeface="TT Hoves Bold Italics"/>
                <a:cs typeface="TT Hoves Bold Italics"/>
                <a:sym typeface="TT Hoves Bold Italics"/>
              </a:rPr>
              <a:t>HAPPEN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121101" y="7353216"/>
            <a:ext cx="4045799" cy="670066"/>
            <a:chOff x="0" y="0"/>
            <a:chExt cx="1717297" cy="2844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17297" cy="284419"/>
            </a:xfrm>
            <a:custGeom>
              <a:avLst/>
              <a:gdLst/>
              <a:ahLst/>
              <a:cxnLst/>
              <a:rect r="r" b="b" t="t" l="l"/>
              <a:pathLst>
                <a:path h="284419" w="1717297">
                  <a:moveTo>
                    <a:pt x="97592" y="0"/>
                  </a:moveTo>
                  <a:lnTo>
                    <a:pt x="1619704" y="0"/>
                  </a:lnTo>
                  <a:cubicBezTo>
                    <a:pt x="1673603" y="0"/>
                    <a:pt x="1717297" y="43693"/>
                    <a:pt x="1717297" y="97592"/>
                  </a:cubicBezTo>
                  <a:lnTo>
                    <a:pt x="1717297" y="186827"/>
                  </a:lnTo>
                  <a:cubicBezTo>
                    <a:pt x="1717297" y="212710"/>
                    <a:pt x="1707015" y="237533"/>
                    <a:pt x="1688712" y="255835"/>
                  </a:cubicBezTo>
                  <a:cubicBezTo>
                    <a:pt x="1670410" y="274137"/>
                    <a:pt x="1645588" y="284419"/>
                    <a:pt x="1619704" y="284419"/>
                  </a:cubicBezTo>
                  <a:lnTo>
                    <a:pt x="97592" y="284419"/>
                  </a:lnTo>
                  <a:cubicBezTo>
                    <a:pt x="71709" y="284419"/>
                    <a:pt x="46886" y="274137"/>
                    <a:pt x="28584" y="255835"/>
                  </a:cubicBezTo>
                  <a:cubicBezTo>
                    <a:pt x="10282" y="237533"/>
                    <a:pt x="0" y="212710"/>
                    <a:pt x="0" y="186827"/>
                  </a:cubicBezTo>
                  <a:lnTo>
                    <a:pt x="0" y="97592"/>
                  </a:lnTo>
                  <a:cubicBezTo>
                    <a:pt x="0" y="71709"/>
                    <a:pt x="10282" y="46886"/>
                    <a:pt x="28584" y="28584"/>
                  </a:cubicBezTo>
                  <a:cubicBezTo>
                    <a:pt x="46886" y="10282"/>
                    <a:pt x="71709" y="0"/>
                    <a:pt x="975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1717297" cy="2844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6"/>
                </a:lnSpc>
              </a:pPr>
              <a:r>
                <a:rPr lang="en-US" sz="2581">
                  <a:solidFill>
                    <a:srgbClr val="FFFFFF"/>
                  </a:solidFill>
                  <a:latin typeface="TT Hoves"/>
                  <a:ea typeface="TT Hoves"/>
                  <a:cs typeface="TT Hoves"/>
                  <a:sym typeface="TT Hoves"/>
                </a:rPr>
                <a:t>FAANG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6905140" y="-6905140"/>
            <a:ext cx="4477721" cy="18288000"/>
          </a:xfrm>
          <a:custGeom>
            <a:avLst/>
            <a:gdLst/>
            <a:ahLst/>
            <a:cxnLst/>
            <a:rect r="r" b="b" t="t" l="l"/>
            <a:pathLst>
              <a:path h="18288000" w="4477721">
                <a:moveTo>
                  <a:pt x="0" y="0"/>
                </a:moveTo>
                <a:lnTo>
                  <a:pt x="4477720" y="0"/>
                </a:lnTo>
                <a:lnTo>
                  <a:pt x="447772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4830" t="0" r="-9728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83534">
            <a:off x="2498261" y="-4622023"/>
            <a:ext cx="10066789" cy="8229600"/>
          </a:xfrm>
          <a:custGeom>
            <a:avLst/>
            <a:gdLst/>
            <a:ahLst/>
            <a:cxnLst/>
            <a:rect r="r" b="b" t="t" l="l"/>
            <a:pathLst>
              <a:path h="8229600" w="10066789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4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490025" y="4798487"/>
            <a:ext cx="11239350" cy="690026"/>
            <a:chOff x="0" y="0"/>
            <a:chExt cx="14985800" cy="9200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20034" cy="920034"/>
            </a:xfrm>
            <a:custGeom>
              <a:avLst/>
              <a:gdLst/>
              <a:ahLst/>
              <a:cxnLst/>
              <a:rect r="r" b="b" t="t" l="l"/>
              <a:pathLst>
                <a:path h="920034" w="920034">
                  <a:moveTo>
                    <a:pt x="0" y="0"/>
                  </a:moveTo>
                  <a:lnTo>
                    <a:pt x="920034" y="0"/>
                  </a:lnTo>
                  <a:lnTo>
                    <a:pt x="920034" y="920034"/>
                  </a:lnTo>
                  <a:lnTo>
                    <a:pt x="0" y="9200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390314" y="95527"/>
              <a:ext cx="13595486" cy="7861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10"/>
                </a:lnSpc>
              </a:pPr>
              <a:r>
                <a:rPr lang="en-US" sz="4200" b="true">
                  <a:solidFill>
                    <a:srgbClr val="272727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Key Activities in our plan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97965" y="5281027"/>
            <a:ext cx="4717446" cy="3802724"/>
          </a:xfrm>
          <a:custGeom>
            <a:avLst/>
            <a:gdLst/>
            <a:ahLst/>
            <a:cxnLst/>
            <a:rect r="r" b="b" t="t" l="l"/>
            <a:pathLst>
              <a:path h="3802724" w="4717446">
                <a:moveTo>
                  <a:pt x="0" y="0"/>
                </a:moveTo>
                <a:lnTo>
                  <a:pt x="4717446" y="0"/>
                </a:lnTo>
                <a:lnTo>
                  <a:pt x="4717446" y="3802724"/>
                </a:lnTo>
                <a:lnTo>
                  <a:pt x="0" y="3802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0000"/>
            </a:blip>
            <a:stretch>
              <a:fillRect l="0" t="-7530" r="0" b="-753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622938" y="4873077"/>
            <a:ext cx="5042125" cy="4245650"/>
          </a:xfrm>
          <a:custGeom>
            <a:avLst/>
            <a:gdLst/>
            <a:ahLst/>
            <a:cxnLst/>
            <a:rect r="r" b="b" t="t" l="l"/>
            <a:pathLst>
              <a:path h="4245650" w="5042125">
                <a:moveTo>
                  <a:pt x="0" y="0"/>
                </a:moveTo>
                <a:lnTo>
                  <a:pt x="5042124" y="0"/>
                </a:lnTo>
                <a:lnTo>
                  <a:pt x="5042124" y="4245651"/>
                </a:lnTo>
                <a:lnTo>
                  <a:pt x="0" y="42456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0000"/>
            </a:blip>
            <a:stretch>
              <a:fillRect l="0" t="-1551" r="0" b="-8598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381642" y="5059564"/>
            <a:ext cx="5027624" cy="3802724"/>
          </a:xfrm>
          <a:custGeom>
            <a:avLst/>
            <a:gdLst/>
            <a:ahLst/>
            <a:cxnLst/>
            <a:rect r="r" b="b" t="t" l="l"/>
            <a:pathLst>
              <a:path h="3802724" w="5027624">
                <a:moveTo>
                  <a:pt x="0" y="0"/>
                </a:moveTo>
                <a:lnTo>
                  <a:pt x="5027625" y="0"/>
                </a:lnTo>
                <a:lnTo>
                  <a:pt x="5027625" y="3802724"/>
                </a:lnTo>
                <a:lnTo>
                  <a:pt x="0" y="3802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0000"/>
            </a:blip>
            <a:stretch>
              <a:fillRect l="0" t="-11312" r="0" b="-11312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359103" y="6359132"/>
            <a:ext cx="1616014" cy="1616014"/>
          </a:xfrm>
          <a:custGeom>
            <a:avLst/>
            <a:gdLst/>
            <a:ahLst/>
            <a:cxnLst/>
            <a:rect r="r" b="b" t="t" l="l"/>
            <a:pathLst>
              <a:path h="1616014" w="1616014">
                <a:moveTo>
                  <a:pt x="0" y="0"/>
                </a:moveTo>
                <a:lnTo>
                  <a:pt x="1616013" y="0"/>
                </a:lnTo>
                <a:lnTo>
                  <a:pt x="1616013" y="1616014"/>
                </a:lnTo>
                <a:lnTo>
                  <a:pt x="0" y="16160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0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916211" y="6016659"/>
            <a:ext cx="1958487" cy="1958487"/>
          </a:xfrm>
          <a:custGeom>
            <a:avLst/>
            <a:gdLst/>
            <a:ahLst/>
            <a:cxnLst/>
            <a:rect r="r" b="b" t="t" l="l"/>
            <a:pathLst>
              <a:path h="1958487" w="1958487">
                <a:moveTo>
                  <a:pt x="0" y="0"/>
                </a:moveTo>
                <a:lnTo>
                  <a:pt x="1958487" y="0"/>
                </a:lnTo>
                <a:lnTo>
                  <a:pt x="1958487" y="1958487"/>
                </a:lnTo>
                <a:lnTo>
                  <a:pt x="0" y="19584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70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222047" y="6145738"/>
            <a:ext cx="1843906" cy="1843906"/>
          </a:xfrm>
          <a:custGeom>
            <a:avLst/>
            <a:gdLst/>
            <a:ahLst/>
            <a:cxnLst/>
            <a:rect r="r" b="b" t="t" l="l"/>
            <a:pathLst>
              <a:path h="1843906" w="1843906">
                <a:moveTo>
                  <a:pt x="0" y="0"/>
                </a:moveTo>
                <a:lnTo>
                  <a:pt x="1843906" y="0"/>
                </a:lnTo>
                <a:lnTo>
                  <a:pt x="1843906" y="1843906"/>
                </a:lnTo>
                <a:lnTo>
                  <a:pt x="0" y="18439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70000"/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83248" y="828675"/>
            <a:ext cx="6731693" cy="1246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91"/>
              </a:lnSpc>
            </a:pPr>
            <a:r>
              <a:rPr lang="en-US" sz="8799" b="true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Our Goal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88135" y="2521354"/>
            <a:ext cx="9616617" cy="1247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6"/>
              </a:lnSpc>
            </a:pPr>
            <a:r>
              <a:rPr lang="en-US" sz="3600" b="true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To derive</a:t>
            </a:r>
            <a:r>
              <a:rPr lang="en-US" sz="360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 practical measures to </a:t>
            </a:r>
            <a:r>
              <a:rPr lang="en-US" sz="3600" b="true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strengthen</a:t>
            </a:r>
            <a:r>
              <a:rPr lang="en-US" sz="360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 global competitiveness.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42419" y="8583256"/>
            <a:ext cx="4028538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Explore</a:t>
            </a: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global 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IT giants and startups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751454" y="8589719"/>
            <a:ext cx="6785091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Clarifiy </a:t>
            </a: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team members' 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job positions and motivation</a:t>
            </a:r>
          </a:p>
          <a:p>
            <a:pPr algn="ctr">
              <a:lnSpc>
                <a:spcPts val="391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2248004" y="8498674"/>
            <a:ext cx="5123973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Interviews</a:t>
            </a: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and networking with employees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588135" y="858096"/>
            <a:ext cx="9616617" cy="1247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6"/>
              </a:lnSpc>
            </a:pPr>
            <a:r>
              <a:rPr lang="en-US" sz="3600" b="true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To Analyze </a:t>
            </a:r>
            <a:r>
              <a:rPr lang="en-US" sz="360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the latest trends </a:t>
            </a:r>
          </a:p>
          <a:p>
            <a:pPr algn="l">
              <a:lnSpc>
                <a:spcPts val="5076"/>
              </a:lnSpc>
            </a:pPr>
            <a:r>
              <a:rPr lang="en-US" sz="360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and problems in AI and Big Data technologies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314286" y="9540836"/>
            <a:ext cx="3508231" cy="429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56"/>
              </a:lnSpc>
            </a:pPr>
            <a:r>
              <a:rPr lang="en-US" sz="27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02/10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1998440" y="4332197"/>
            <a:ext cx="10956514" cy="1622606"/>
          </a:xfrm>
          <a:custGeom>
            <a:avLst/>
            <a:gdLst/>
            <a:ahLst/>
            <a:cxnLst/>
            <a:rect r="r" b="b" t="t" l="l"/>
            <a:pathLst>
              <a:path h="1622606" w="10956514">
                <a:moveTo>
                  <a:pt x="0" y="0"/>
                </a:moveTo>
                <a:lnTo>
                  <a:pt x="10956514" y="0"/>
                </a:lnTo>
                <a:lnTo>
                  <a:pt x="10956514" y="1622606"/>
                </a:lnTo>
                <a:lnTo>
                  <a:pt x="0" y="16226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931" t="0" r="0" b="-129792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918979" y="6192866"/>
            <a:ext cx="5780270" cy="826329"/>
            <a:chOff x="0" y="0"/>
            <a:chExt cx="1326005" cy="1895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26005" cy="189561"/>
            </a:xfrm>
            <a:custGeom>
              <a:avLst/>
              <a:gdLst/>
              <a:ahLst/>
              <a:cxnLst/>
              <a:rect r="r" b="b" t="t" l="l"/>
              <a:pathLst>
                <a:path h="189561" w="1326005">
                  <a:moveTo>
                    <a:pt x="68308" y="0"/>
                  </a:moveTo>
                  <a:lnTo>
                    <a:pt x="1257697" y="0"/>
                  </a:lnTo>
                  <a:cubicBezTo>
                    <a:pt x="1295423" y="0"/>
                    <a:pt x="1326005" y="30582"/>
                    <a:pt x="1326005" y="68308"/>
                  </a:cubicBezTo>
                  <a:lnTo>
                    <a:pt x="1326005" y="121254"/>
                  </a:lnTo>
                  <a:cubicBezTo>
                    <a:pt x="1326005" y="139370"/>
                    <a:pt x="1318808" y="156744"/>
                    <a:pt x="1305998" y="169555"/>
                  </a:cubicBezTo>
                  <a:cubicBezTo>
                    <a:pt x="1293188" y="182365"/>
                    <a:pt x="1275814" y="189561"/>
                    <a:pt x="1257697" y="189561"/>
                  </a:cubicBezTo>
                  <a:lnTo>
                    <a:pt x="68308" y="189561"/>
                  </a:lnTo>
                  <a:cubicBezTo>
                    <a:pt x="50191" y="189561"/>
                    <a:pt x="32817" y="182365"/>
                    <a:pt x="20007" y="169555"/>
                  </a:cubicBezTo>
                  <a:cubicBezTo>
                    <a:pt x="7197" y="156744"/>
                    <a:pt x="0" y="139370"/>
                    <a:pt x="0" y="121254"/>
                  </a:cubicBezTo>
                  <a:lnTo>
                    <a:pt x="0" y="68308"/>
                  </a:lnTo>
                  <a:cubicBezTo>
                    <a:pt x="0" y="50191"/>
                    <a:pt x="7197" y="32817"/>
                    <a:pt x="20007" y="20007"/>
                  </a:cubicBezTo>
                  <a:cubicBezTo>
                    <a:pt x="32817" y="7197"/>
                    <a:pt x="50191" y="0"/>
                    <a:pt x="6830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9B3FC">
                    <a:alpha val="100000"/>
                  </a:srgbClr>
                </a:gs>
                <a:gs pos="100000">
                  <a:srgbClr val="DBC2F8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1326005" cy="189561"/>
            </a:xfrm>
            <a:prstGeom prst="rect">
              <a:avLst/>
            </a:prstGeom>
          </p:spPr>
          <p:txBody>
            <a:bodyPr anchor="ctr" rtlCol="false" tIns="102841" lIns="102841" bIns="102841" rIns="102841"/>
            <a:lstStyle/>
            <a:p>
              <a:pPr algn="ctr" marL="0" indent="0" lvl="0">
                <a:lnSpc>
                  <a:spcPts val="304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2609850" y="6452791"/>
            <a:ext cx="7315200" cy="2646772"/>
          </a:xfrm>
          <a:custGeom>
            <a:avLst/>
            <a:gdLst/>
            <a:ahLst/>
            <a:cxnLst/>
            <a:rect r="r" b="b" t="t" l="l"/>
            <a:pathLst>
              <a:path h="2646772" w="7315200">
                <a:moveTo>
                  <a:pt x="0" y="0"/>
                </a:moveTo>
                <a:lnTo>
                  <a:pt x="7315200" y="0"/>
                </a:lnTo>
                <a:lnTo>
                  <a:pt x="7315200" y="2646772"/>
                </a:lnTo>
                <a:lnTo>
                  <a:pt x="0" y="26467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1572907" y="6192866"/>
            <a:ext cx="4150808" cy="826329"/>
            <a:chOff x="0" y="0"/>
            <a:chExt cx="952203" cy="18956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52203" cy="189561"/>
            </a:xfrm>
            <a:custGeom>
              <a:avLst/>
              <a:gdLst/>
              <a:ahLst/>
              <a:cxnLst/>
              <a:rect r="r" b="b" t="t" l="l"/>
              <a:pathLst>
                <a:path h="189561" w="952203">
                  <a:moveTo>
                    <a:pt x="94781" y="0"/>
                  </a:moveTo>
                  <a:lnTo>
                    <a:pt x="857423" y="0"/>
                  </a:lnTo>
                  <a:cubicBezTo>
                    <a:pt x="909769" y="0"/>
                    <a:pt x="952203" y="42435"/>
                    <a:pt x="952203" y="94781"/>
                  </a:cubicBezTo>
                  <a:lnTo>
                    <a:pt x="952203" y="94781"/>
                  </a:lnTo>
                  <a:cubicBezTo>
                    <a:pt x="952203" y="147127"/>
                    <a:pt x="909769" y="189561"/>
                    <a:pt x="857423" y="189561"/>
                  </a:cubicBezTo>
                  <a:lnTo>
                    <a:pt x="94781" y="189561"/>
                  </a:lnTo>
                  <a:cubicBezTo>
                    <a:pt x="42435" y="189561"/>
                    <a:pt x="0" y="147127"/>
                    <a:pt x="0" y="94781"/>
                  </a:cubicBezTo>
                  <a:lnTo>
                    <a:pt x="0" y="94781"/>
                  </a:lnTo>
                  <a:cubicBezTo>
                    <a:pt x="0" y="42435"/>
                    <a:pt x="42435" y="0"/>
                    <a:pt x="9478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9B3FC">
                    <a:alpha val="100000"/>
                  </a:srgbClr>
                </a:gs>
                <a:gs pos="100000">
                  <a:srgbClr val="DBC2F8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952203" cy="189561"/>
            </a:xfrm>
            <a:prstGeom prst="rect">
              <a:avLst/>
            </a:prstGeom>
          </p:spPr>
          <p:txBody>
            <a:bodyPr anchor="ctr" rtlCol="false" tIns="102841" lIns="102841" bIns="102841" rIns="102841"/>
            <a:lstStyle/>
            <a:p>
              <a:pPr algn="ctr" marL="0" indent="0" lvl="0">
                <a:lnSpc>
                  <a:spcPts val="304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261960" y="6216458"/>
            <a:ext cx="5094306" cy="693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9"/>
              </a:lnSpc>
            </a:pPr>
            <a:r>
              <a:rPr lang="en-US" b="true" sz="3999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Knowledge Sharing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337423" y="7290435"/>
            <a:ext cx="4656521" cy="2257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2"/>
              </a:lnSpc>
            </a:pPr>
            <a:r>
              <a:rPr lang="en-US" sz="3200" b="true">
                <a:solidFill>
                  <a:srgbClr val="272727"/>
                </a:solidFill>
                <a:latin typeface="TT Hoves Bold"/>
                <a:ea typeface="TT Hoves Bold"/>
                <a:cs typeface="TT Hoves Bold"/>
                <a:sym typeface="TT Hoves Bold"/>
              </a:rPr>
              <a:t>Materializing</a:t>
            </a:r>
            <a:r>
              <a:rPr lang="en-US" sz="3200">
                <a:solidFill>
                  <a:srgbClr val="272727"/>
                </a:solidFill>
                <a:latin typeface="TT Hoves"/>
                <a:ea typeface="TT Hoves"/>
                <a:cs typeface="TT Hoves"/>
                <a:sym typeface="TT Hoves"/>
              </a:rPr>
              <a:t> the plan and </a:t>
            </a:r>
            <a:r>
              <a:rPr lang="en-US" sz="3200" b="true">
                <a:solidFill>
                  <a:srgbClr val="272727"/>
                </a:solidFill>
                <a:latin typeface="TT Hoves Bold"/>
                <a:ea typeface="TT Hoves Bold"/>
                <a:cs typeface="TT Hoves Bold"/>
                <a:sym typeface="TT Hoves Bold"/>
              </a:rPr>
              <a:t>implementing</a:t>
            </a:r>
            <a:r>
              <a:rPr lang="en-US" sz="3200">
                <a:solidFill>
                  <a:srgbClr val="272727"/>
                </a:solidFill>
                <a:latin typeface="TT Hoves"/>
                <a:ea typeface="TT Hoves"/>
                <a:cs typeface="TT Hoves"/>
                <a:sym typeface="TT Hoves"/>
              </a:rPr>
              <a:t> </a:t>
            </a:r>
          </a:p>
          <a:p>
            <a:pPr algn="ctr">
              <a:lnSpc>
                <a:spcPts val="4512"/>
              </a:lnSpc>
            </a:pPr>
            <a:r>
              <a:rPr lang="en-US" sz="3200">
                <a:solidFill>
                  <a:srgbClr val="272727"/>
                </a:solidFill>
                <a:latin typeface="TT Hoves"/>
                <a:ea typeface="TT Hoves"/>
                <a:cs typeface="TT Hoves"/>
                <a:sym typeface="TT Hoves"/>
              </a:rPr>
              <a:t>a practical service</a:t>
            </a:r>
          </a:p>
          <a:p>
            <a:pPr algn="ctr">
              <a:lnSpc>
                <a:spcPts val="4512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42660" y="2611876"/>
            <a:ext cx="2082673" cy="716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22"/>
              </a:lnSpc>
            </a:pPr>
            <a:r>
              <a:rPr lang="en-US" sz="4200" b="true">
                <a:solidFill>
                  <a:srgbClr val="272727"/>
                </a:solidFill>
                <a:latin typeface="TT Hoves Bold"/>
                <a:ea typeface="TT Hoves Bold"/>
                <a:cs typeface="TT Hoves Bold"/>
                <a:sym typeface="TT Hoves Bold"/>
              </a:rPr>
              <a:t>Explore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524914" y="2611876"/>
            <a:ext cx="3227648" cy="716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22"/>
              </a:lnSpc>
            </a:pPr>
            <a:r>
              <a:rPr lang="en-US" sz="4200" b="true">
                <a:solidFill>
                  <a:srgbClr val="272727"/>
                </a:solidFill>
                <a:latin typeface="TT Hoves Bold"/>
                <a:ea typeface="TT Hoves Bold"/>
                <a:cs typeface="TT Hoves Bold"/>
                <a:sym typeface="TT Hoves Bold"/>
              </a:rPr>
              <a:t>Experience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10897" y="2611876"/>
            <a:ext cx="3227648" cy="716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22"/>
              </a:lnSpc>
            </a:pPr>
            <a:r>
              <a:rPr lang="en-US" sz="4200" b="true">
                <a:solidFill>
                  <a:srgbClr val="272727"/>
                </a:solidFill>
                <a:latin typeface="TT Hoves Bold"/>
                <a:ea typeface="TT Hoves Bold"/>
                <a:cs typeface="TT Hoves Bold"/>
                <a:sym typeface="TT Hoves Bold"/>
              </a:rPr>
              <a:t>Provide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2660" y="3585385"/>
            <a:ext cx="4199395" cy="1114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2"/>
              </a:lnSpc>
            </a:pPr>
            <a:r>
              <a:rPr lang="en-US" sz="3200">
                <a:solidFill>
                  <a:srgbClr val="272727"/>
                </a:solidFill>
                <a:latin typeface="TT Hoves"/>
                <a:ea typeface="TT Hoves"/>
                <a:cs typeface="TT Hoves"/>
                <a:sym typeface="TT Hoves"/>
              </a:rPr>
              <a:t>The latest Tech trends in Silicon Valley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524914" y="3585385"/>
            <a:ext cx="4627058" cy="1114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2"/>
              </a:lnSpc>
            </a:pPr>
            <a:r>
              <a:rPr lang="en-US" sz="3200">
                <a:solidFill>
                  <a:srgbClr val="272727"/>
                </a:solidFill>
                <a:latin typeface="TT Hoves"/>
                <a:ea typeface="TT Hoves"/>
                <a:cs typeface="TT Hoves"/>
                <a:sym typeface="TT Hoves"/>
              </a:rPr>
              <a:t>Real-world examples in the global IT environment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610897" y="3585385"/>
            <a:ext cx="5628159" cy="1114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2"/>
              </a:lnSpc>
            </a:pPr>
            <a:r>
              <a:rPr lang="en-US" sz="3200">
                <a:solidFill>
                  <a:srgbClr val="272727"/>
                </a:solidFill>
                <a:latin typeface="TT Hoves"/>
                <a:ea typeface="TT Hoves"/>
                <a:cs typeface="TT Hoves"/>
                <a:sym typeface="TT Hoves"/>
              </a:rPr>
              <a:t>Practical insights and international competitiveness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2660" y="814959"/>
            <a:ext cx="7637790" cy="1140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20"/>
              </a:lnSpc>
            </a:pPr>
            <a:r>
              <a:rPr lang="en-US" sz="8000" b="true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Backgrounds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819202" y="6216458"/>
            <a:ext cx="3658218" cy="693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9"/>
              </a:lnSpc>
            </a:pPr>
            <a:r>
              <a:rPr lang="en-US" b="true" sz="3999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Startup Plan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136409" y="7205369"/>
            <a:ext cx="5345408" cy="1686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2"/>
              </a:lnSpc>
            </a:pPr>
            <a:r>
              <a:rPr lang="en-US" b="true" sz="3200">
                <a:solidFill>
                  <a:srgbClr val="272727"/>
                </a:solidFill>
                <a:latin typeface="TT Hoves Bold"/>
                <a:ea typeface="TT Hoves Bold"/>
                <a:cs typeface="TT Hoves Bold"/>
                <a:sym typeface="TT Hoves Bold"/>
              </a:rPr>
              <a:t>Sharing insights</a:t>
            </a:r>
            <a:r>
              <a:rPr lang="en-US" sz="3200">
                <a:solidFill>
                  <a:srgbClr val="272727"/>
                </a:solidFill>
                <a:latin typeface="TT Hoves"/>
                <a:ea typeface="TT Hoves"/>
                <a:cs typeface="TT Hoves"/>
                <a:sym typeface="TT Hoves"/>
              </a:rPr>
              <a:t> via lectures for </a:t>
            </a:r>
            <a:r>
              <a:rPr lang="en-US" b="true" sz="3200">
                <a:solidFill>
                  <a:srgbClr val="272727"/>
                </a:solidFill>
                <a:latin typeface="TT Hoves Bold"/>
                <a:ea typeface="TT Hoves Bold"/>
                <a:cs typeface="TT Hoves Bold"/>
                <a:sym typeface="TT Hoves Bold"/>
              </a:rPr>
              <a:t>GDG</a:t>
            </a:r>
            <a:r>
              <a:rPr lang="en-US" sz="3200">
                <a:solidFill>
                  <a:srgbClr val="272727"/>
                </a:solidFill>
                <a:latin typeface="TT Hoves"/>
                <a:ea typeface="TT Hoves"/>
                <a:cs typeface="TT Hoves"/>
                <a:sym typeface="TT Hoves"/>
              </a:rPr>
              <a:t> on Campus Sookmyung and </a:t>
            </a:r>
            <a:r>
              <a:rPr lang="en-US" b="true" sz="3200">
                <a:solidFill>
                  <a:srgbClr val="272727"/>
                </a:solidFill>
                <a:latin typeface="TT Hoves Bold"/>
                <a:ea typeface="TT Hoves Bold"/>
                <a:cs typeface="TT Hoves Bold"/>
                <a:sym typeface="TT Hoves Bold"/>
              </a:rPr>
              <a:t>CODE-IT</a:t>
            </a:r>
            <a:r>
              <a:rPr lang="en-US" sz="3200">
                <a:solidFill>
                  <a:srgbClr val="272727"/>
                </a:solidFill>
                <a:latin typeface="TT Hoves"/>
                <a:ea typeface="TT Hoves"/>
                <a:cs typeface="TT Hoves"/>
                <a:sym typeface="TT Hoves"/>
              </a:rPr>
              <a:t>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314286" y="9540836"/>
            <a:ext cx="3508231" cy="429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56"/>
              </a:lnSpc>
            </a:pPr>
            <a:r>
              <a:rPr lang="en-US" sz="270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03/10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8957507" y="-8957507"/>
            <a:ext cx="1553215" cy="19468230"/>
          </a:xfrm>
          <a:custGeom>
            <a:avLst/>
            <a:gdLst/>
            <a:ahLst/>
            <a:cxnLst/>
            <a:rect r="r" b="b" t="t" l="l"/>
            <a:pathLst>
              <a:path h="19468230" w="1553215">
                <a:moveTo>
                  <a:pt x="0" y="0"/>
                </a:moveTo>
                <a:lnTo>
                  <a:pt x="1553216" y="0"/>
                </a:lnTo>
                <a:lnTo>
                  <a:pt x="1553216" y="19468230"/>
                </a:lnTo>
                <a:lnTo>
                  <a:pt x="0" y="194682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2873" t="-19334" r="-685347" b="-61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0554" y="2109814"/>
            <a:ext cx="8542206" cy="4107426"/>
            <a:chOff x="0" y="0"/>
            <a:chExt cx="2487702" cy="11961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7702" cy="1196184"/>
            </a:xfrm>
            <a:custGeom>
              <a:avLst/>
              <a:gdLst/>
              <a:ahLst/>
              <a:cxnLst/>
              <a:rect r="r" b="b" t="t" l="l"/>
              <a:pathLst>
                <a:path h="1196184" w="2487702">
                  <a:moveTo>
                    <a:pt x="46222" y="0"/>
                  </a:moveTo>
                  <a:lnTo>
                    <a:pt x="2441480" y="0"/>
                  </a:lnTo>
                  <a:cubicBezTo>
                    <a:pt x="2453739" y="0"/>
                    <a:pt x="2465496" y="4870"/>
                    <a:pt x="2474164" y="13538"/>
                  </a:cubicBezTo>
                  <a:cubicBezTo>
                    <a:pt x="2482832" y="22206"/>
                    <a:pt x="2487702" y="33963"/>
                    <a:pt x="2487702" y="46222"/>
                  </a:cubicBezTo>
                  <a:lnTo>
                    <a:pt x="2487702" y="1149962"/>
                  </a:lnTo>
                  <a:cubicBezTo>
                    <a:pt x="2487702" y="1162221"/>
                    <a:pt x="2482832" y="1173978"/>
                    <a:pt x="2474164" y="1182646"/>
                  </a:cubicBezTo>
                  <a:cubicBezTo>
                    <a:pt x="2465496" y="1191315"/>
                    <a:pt x="2453739" y="1196184"/>
                    <a:pt x="2441480" y="1196184"/>
                  </a:cubicBezTo>
                  <a:lnTo>
                    <a:pt x="46222" y="1196184"/>
                  </a:lnTo>
                  <a:cubicBezTo>
                    <a:pt x="33963" y="1196184"/>
                    <a:pt x="22206" y="1191315"/>
                    <a:pt x="13538" y="1182646"/>
                  </a:cubicBezTo>
                  <a:cubicBezTo>
                    <a:pt x="4870" y="1173978"/>
                    <a:pt x="0" y="1162221"/>
                    <a:pt x="0" y="1149962"/>
                  </a:cubicBezTo>
                  <a:lnTo>
                    <a:pt x="0" y="46222"/>
                  </a:lnTo>
                  <a:cubicBezTo>
                    <a:pt x="0" y="33963"/>
                    <a:pt x="4870" y="22206"/>
                    <a:pt x="13538" y="13538"/>
                  </a:cubicBezTo>
                  <a:cubicBezTo>
                    <a:pt x="22206" y="4870"/>
                    <a:pt x="33963" y="0"/>
                    <a:pt x="4622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99B3FC">
                      <a:alpha val="100000"/>
                    </a:srgbClr>
                  </a:gs>
                  <a:gs pos="100000">
                    <a:srgbClr val="DBC2F8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2487702" cy="11961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81000" y="2844875"/>
            <a:ext cx="7476861" cy="922274"/>
            <a:chOff x="0" y="0"/>
            <a:chExt cx="9969148" cy="122969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845146" y="9525"/>
              <a:ext cx="9124002" cy="12201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58"/>
                </a:lnSpc>
              </a:pPr>
              <a:r>
                <a:rPr lang="en-US" sz="3100" b="true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Corporations: </a:t>
              </a:r>
              <a:r>
                <a:rPr lang="en-US" sz="3100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NVIDIA, Google, Intuit, IBM Research, ZOOM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0" y="46064"/>
              <a:ext cx="577027" cy="577027"/>
            </a:xfrm>
            <a:custGeom>
              <a:avLst/>
              <a:gdLst/>
              <a:ahLst/>
              <a:cxnLst/>
              <a:rect r="r" b="b" t="t" l="l"/>
              <a:pathLst>
                <a:path h="577027" w="577027">
                  <a:moveTo>
                    <a:pt x="0" y="0"/>
                  </a:moveTo>
                  <a:lnTo>
                    <a:pt x="577027" y="0"/>
                  </a:lnTo>
                  <a:lnTo>
                    <a:pt x="577027" y="577027"/>
                  </a:lnTo>
                  <a:lnTo>
                    <a:pt x="0" y="577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7418244" y="7356938"/>
            <a:ext cx="4099972" cy="3802724"/>
          </a:xfrm>
          <a:custGeom>
            <a:avLst/>
            <a:gdLst/>
            <a:ahLst/>
            <a:cxnLst/>
            <a:rect r="r" b="b" t="t" l="l"/>
            <a:pathLst>
              <a:path h="3802724" w="4099972">
                <a:moveTo>
                  <a:pt x="0" y="0"/>
                </a:moveTo>
                <a:lnTo>
                  <a:pt x="4099972" y="0"/>
                </a:lnTo>
                <a:lnTo>
                  <a:pt x="4099972" y="3802724"/>
                </a:lnTo>
                <a:lnTo>
                  <a:pt x="0" y="38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1000"/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64040" y="1864975"/>
            <a:ext cx="2190550" cy="741775"/>
            <a:chOff x="0" y="0"/>
            <a:chExt cx="2920733" cy="989033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2920733" cy="989033"/>
              <a:chOff x="0" y="0"/>
              <a:chExt cx="1017311" cy="344487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017311" cy="344487"/>
              </a:xfrm>
              <a:custGeom>
                <a:avLst/>
                <a:gdLst/>
                <a:ahLst/>
                <a:cxnLst/>
                <a:rect r="r" b="b" t="t" l="l"/>
                <a:pathLst>
                  <a:path h="344487" w="1017311">
                    <a:moveTo>
                      <a:pt x="172243" y="0"/>
                    </a:moveTo>
                    <a:lnTo>
                      <a:pt x="845067" y="0"/>
                    </a:lnTo>
                    <a:cubicBezTo>
                      <a:pt x="940195" y="0"/>
                      <a:pt x="1017311" y="77116"/>
                      <a:pt x="1017311" y="172243"/>
                    </a:cubicBezTo>
                    <a:lnTo>
                      <a:pt x="1017311" y="172243"/>
                    </a:lnTo>
                    <a:cubicBezTo>
                      <a:pt x="1017311" y="217925"/>
                      <a:pt x="999164" y="261736"/>
                      <a:pt x="966862" y="294038"/>
                    </a:cubicBezTo>
                    <a:cubicBezTo>
                      <a:pt x="934560" y="326340"/>
                      <a:pt x="890749" y="344487"/>
                      <a:pt x="845067" y="344487"/>
                    </a:cubicBezTo>
                    <a:lnTo>
                      <a:pt x="172243" y="344487"/>
                    </a:lnTo>
                    <a:cubicBezTo>
                      <a:pt x="77116" y="344487"/>
                      <a:pt x="0" y="267371"/>
                      <a:pt x="0" y="172243"/>
                    </a:cubicBezTo>
                    <a:lnTo>
                      <a:pt x="0" y="172243"/>
                    </a:lnTo>
                    <a:cubicBezTo>
                      <a:pt x="0" y="77116"/>
                      <a:pt x="77116" y="0"/>
                      <a:pt x="172243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99B3FC">
                      <a:alpha val="100000"/>
                    </a:srgbClr>
                  </a:gs>
                  <a:gs pos="100000">
                    <a:srgbClr val="DBC2F8">
                      <a:alpha val="100000"/>
                    </a:srgbClr>
                  </a:gs>
                </a:gsLst>
                <a:lin ang="270000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0"/>
                <a:ext cx="1017311" cy="34448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7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396451" y="77322"/>
              <a:ext cx="2127831" cy="767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35"/>
                </a:lnSpc>
              </a:pPr>
              <a:r>
                <a:rPr lang="en-US" b="true" sz="3500">
                  <a:solidFill>
                    <a:srgbClr val="FFFFFF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Visit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30715" y="4076909"/>
            <a:ext cx="7476861" cy="1379474"/>
            <a:chOff x="0" y="0"/>
            <a:chExt cx="9969148" cy="1839299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845146" y="9525"/>
              <a:ext cx="9124002" cy="18297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58"/>
                </a:lnSpc>
              </a:pPr>
              <a:r>
                <a:rPr lang="en-US" sz="3100" b="true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Universities/Research Centers:</a:t>
              </a:r>
              <a:r>
                <a:rPr lang="en-US" sz="3100" b="true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 </a:t>
              </a:r>
            </a:p>
            <a:p>
              <a:pPr algn="l">
                <a:lnSpc>
                  <a:spcPts val="3658"/>
                </a:lnSpc>
              </a:pPr>
              <a:r>
                <a:rPr lang="en-US" sz="3100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Stanford University, Lam Research</a:t>
              </a:r>
            </a:p>
            <a:p>
              <a:pPr algn="l">
                <a:lnSpc>
                  <a:spcPts val="3658"/>
                </a:lnSpc>
              </a:pPr>
            </a:p>
          </p:txBody>
        </p:sp>
        <p:sp>
          <p:nvSpPr>
            <p:cNvPr name="Freeform 17" id="17"/>
            <p:cNvSpPr/>
            <p:nvPr/>
          </p:nvSpPr>
          <p:spPr>
            <a:xfrm flipH="false" flipV="false" rot="0">
              <a:off x="0" y="46064"/>
              <a:ext cx="577027" cy="577027"/>
            </a:xfrm>
            <a:custGeom>
              <a:avLst/>
              <a:gdLst/>
              <a:ahLst/>
              <a:cxnLst/>
              <a:rect r="r" b="b" t="t" l="l"/>
              <a:pathLst>
                <a:path h="577027" w="577027">
                  <a:moveTo>
                    <a:pt x="0" y="0"/>
                  </a:moveTo>
                  <a:lnTo>
                    <a:pt x="577027" y="0"/>
                  </a:lnTo>
                  <a:lnTo>
                    <a:pt x="577027" y="577027"/>
                  </a:lnTo>
                  <a:lnTo>
                    <a:pt x="0" y="577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930715" y="5369561"/>
            <a:ext cx="7476861" cy="467318"/>
            <a:chOff x="0" y="0"/>
            <a:chExt cx="9969148" cy="623091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845146" y="9525"/>
              <a:ext cx="9124002" cy="6105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58"/>
                </a:lnSpc>
              </a:pPr>
              <a:r>
                <a:rPr lang="en-US" sz="3100" b="true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Startups: </a:t>
              </a:r>
              <a:r>
                <a:rPr lang="en-US" sz="3100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Stealth AI Startup, QANDA</a:t>
              </a:r>
            </a:p>
          </p:txBody>
        </p:sp>
        <p:sp>
          <p:nvSpPr>
            <p:cNvPr name="Freeform 20" id="20"/>
            <p:cNvSpPr/>
            <p:nvPr/>
          </p:nvSpPr>
          <p:spPr>
            <a:xfrm flipH="false" flipV="false" rot="0">
              <a:off x="0" y="46064"/>
              <a:ext cx="577027" cy="577027"/>
            </a:xfrm>
            <a:custGeom>
              <a:avLst/>
              <a:gdLst/>
              <a:ahLst/>
              <a:cxnLst/>
              <a:rect r="r" b="b" t="t" l="l"/>
              <a:pathLst>
                <a:path h="577027" w="577027">
                  <a:moveTo>
                    <a:pt x="0" y="0"/>
                  </a:moveTo>
                  <a:lnTo>
                    <a:pt x="577027" y="0"/>
                  </a:lnTo>
                  <a:lnTo>
                    <a:pt x="577027" y="577027"/>
                  </a:lnTo>
                  <a:lnTo>
                    <a:pt x="0" y="577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309604" y="6531565"/>
            <a:ext cx="4119763" cy="3372707"/>
          </a:xfrm>
          <a:custGeom>
            <a:avLst/>
            <a:gdLst/>
            <a:ahLst/>
            <a:cxnLst/>
            <a:rect r="r" b="b" t="t" l="l"/>
            <a:pathLst>
              <a:path h="3372707" w="4119763">
                <a:moveTo>
                  <a:pt x="0" y="0"/>
                </a:moveTo>
                <a:lnTo>
                  <a:pt x="4119762" y="0"/>
                </a:lnTo>
                <a:lnTo>
                  <a:pt x="4119762" y="3372707"/>
                </a:lnTo>
                <a:lnTo>
                  <a:pt x="0" y="33727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615" t="0" r="-25132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9082355" y="6595391"/>
            <a:ext cx="9039173" cy="3308881"/>
            <a:chOff x="0" y="0"/>
            <a:chExt cx="2632431" cy="96362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632431" cy="963628"/>
            </a:xfrm>
            <a:custGeom>
              <a:avLst/>
              <a:gdLst/>
              <a:ahLst/>
              <a:cxnLst/>
              <a:rect r="r" b="b" t="t" l="l"/>
              <a:pathLst>
                <a:path h="963628" w="2632431">
                  <a:moveTo>
                    <a:pt x="43681" y="0"/>
                  </a:moveTo>
                  <a:lnTo>
                    <a:pt x="2588751" y="0"/>
                  </a:lnTo>
                  <a:cubicBezTo>
                    <a:pt x="2612875" y="0"/>
                    <a:pt x="2632431" y="19557"/>
                    <a:pt x="2632431" y="43681"/>
                  </a:cubicBezTo>
                  <a:lnTo>
                    <a:pt x="2632431" y="919947"/>
                  </a:lnTo>
                  <a:cubicBezTo>
                    <a:pt x="2632431" y="944072"/>
                    <a:pt x="2612875" y="963628"/>
                    <a:pt x="2588751" y="963628"/>
                  </a:cubicBezTo>
                  <a:lnTo>
                    <a:pt x="43681" y="963628"/>
                  </a:lnTo>
                  <a:cubicBezTo>
                    <a:pt x="19557" y="963628"/>
                    <a:pt x="0" y="944072"/>
                    <a:pt x="0" y="919947"/>
                  </a:cubicBezTo>
                  <a:lnTo>
                    <a:pt x="0" y="43681"/>
                  </a:lnTo>
                  <a:cubicBezTo>
                    <a:pt x="0" y="19557"/>
                    <a:pt x="19557" y="0"/>
                    <a:pt x="43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99B3FC">
                      <a:alpha val="100000"/>
                    </a:srgbClr>
                  </a:gs>
                  <a:gs pos="100000">
                    <a:srgbClr val="DBC2F8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0"/>
              <a:ext cx="2632431" cy="9636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6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9750319" y="7356360"/>
            <a:ext cx="432770" cy="432770"/>
          </a:xfrm>
          <a:custGeom>
            <a:avLst/>
            <a:gdLst/>
            <a:ahLst/>
            <a:cxnLst/>
            <a:rect r="r" b="b" t="t" l="l"/>
            <a:pathLst>
              <a:path h="432770" w="432770">
                <a:moveTo>
                  <a:pt x="0" y="0"/>
                </a:moveTo>
                <a:lnTo>
                  <a:pt x="432770" y="0"/>
                </a:lnTo>
                <a:lnTo>
                  <a:pt x="432770" y="432771"/>
                </a:lnTo>
                <a:lnTo>
                  <a:pt x="0" y="4327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9655842" y="6313338"/>
            <a:ext cx="4012490" cy="741775"/>
            <a:chOff x="0" y="0"/>
            <a:chExt cx="1863436" cy="34448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863436" cy="344487"/>
            </a:xfrm>
            <a:custGeom>
              <a:avLst/>
              <a:gdLst/>
              <a:ahLst/>
              <a:cxnLst/>
              <a:rect r="r" b="b" t="t" l="l"/>
              <a:pathLst>
                <a:path h="344487" w="1863436">
                  <a:moveTo>
                    <a:pt x="98402" y="0"/>
                  </a:moveTo>
                  <a:lnTo>
                    <a:pt x="1765034" y="0"/>
                  </a:lnTo>
                  <a:cubicBezTo>
                    <a:pt x="1791132" y="0"/>
                    <a:pt x="1816161" y="10367"/>
                    <a:pt x="1834615" y="28821"/>
                  </a:cubicBezTo>
                  <a:cubicBezTo>
                    <a:pt x="1853069" y="47275"/>
                    <a:pt x="1863436" y="72304"/>
                    <a:pt x="1863436" y="98402"/>
                  </a:cubicBezTo>
                  <a:lnTo>
                    <a:pt x="1863436" y="246085"/>
                  </a:lnTo>
                  <a:cubicBezTo>
                    <a:pt x="1863436" y="272183"/>
                    <a:pt x="1853069" y="297212"/>
                    <a:pt x="1834615" y="315666"/>
                  </a:cubicBezTo>
                  <a:cubicBezTo>
                    <a:pt x="1816161" y="334120"/>
                    <a:pt x="1791132" y="344487"/>
                    <a:pt x="1765034" y="344487"/>
                  </a:cubicBezTo>
                  <a:lnTo>
                    <a:pt x="98402" y="344487"/>
                  </a:lnTo>
                  <a:cubicBezTo>
                    <a:pt x="44056" y="344487"/>
                    <a:pt x="0" y="300431"/>
                    <a:pt x="0" y="246085"/>
                  </a:cubicBezTo>
                  <a:lnTo>
                    <a:pt x="0" y="98402"/>
                  </a:lnTo>
                  <a:cubicBezTo>
                    <a:pt x="0" y="72304"/>
                    <a:pt x="10367" y="47275"/>
                    <a:pt x="28821" y="28821"/>
                  </a:cubicBezTo>
                  <a:cubicBezTo>
                    <a:pt x="47275" y="10367"/>
                    <a:pt x="72304" y="0"/>
                    <a:pt x="9840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9B3FC">
                    <a:alpha val="100000"/>
                  </a:srgbClr>
                </a:gs>
                <a:gs pos="100000">
                  <a:srgbClr val="DBC2F8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0"/>
              <a:ext cx="1863436" cy="3444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7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4741087" y="6531565"/>
            <a:ext cx="4007893" cy="3372707"/>
          </a:xfrm>
          <a:custGeom>
            <a:avLst/>
            <a:gdLst/>
            <a:ahLst/>
            <a:cxnLst/>
            <a:rect r="r" b="b" t="t" l="l"/>
            <a:pathLst>
              <a:path h="3372707" w="4007893">
                <a:moveTo>
                  <a:pt x="0" y="0"/>
                </a:moveTo>
                <a:lnTo>
                  <a:pt x="4007893" y="0"/>
                </a:lnTo>
                <a:lnTo>
                  <a:pt x="4007893" y="3372707"/>
                </a:lnTo>
                <a:lnTo>
                  <a:pt x="0" y="33727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5507" t="0" r="-13873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9144000" y="1691028"/>
            <a:ext cx="3745875" cy="4484498"/>
          </a:xfrm>
          <a:custGeom>
            <a:avLst/>
            <a:gdLst/>
            <a:ahLst/>
            <a:cxnLst/>
            <a:rect r="r" b="b" t="t" l="l"/>
            <a:pathLst>
              <a:path h="4484498" w="3745875">
                <a:moveTo>
                  <a:pt x="0" y="0"/>
                </a:moveTo>
                <a:lnTo>
                  <a:pt x="3745875" y="0"/>
                </a:lnTo>
                <a:lnTo>
                  <a:pt x="3745875" y="4484497"/>
                </a:lnTo>
                <a:lnTo>
                  <a:pt x="0" y="44844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2809240" y="1732742"/>
            <a:ext cx="3321850" cy="4484498"/>
          </a:xfrm>
          <a:custGeom>
            <a:avLst/>
            <a:gdLst/>
            <a:ahLst/>
            <a:cxnLst/>
            <a:rect r="r" b="b" t="t" l="l"/>
            <a:pathLst>
              <a:path h="4484498" w="3321850">
                <a:moveTo>
                  <a:pt x="0" y="0"/>
                </a:moveTo>
                <a:lnTo>
                  <a:pt x="3321850" y="0"/>
                </a:lnTo>
                <a:lnTo>
                  <a:pt x="3321850" y="4484498"/>
                </a:lnTo>
                <a:lnTo>
                  <a:pt x="0" y="448449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7575740">
            <a:off x="16716140" y="4552266"/>
            <a:ext cx="412586" cy="927159"/>
          </a:xfrm>
          <a:custGeom>
            <a:avLst/>
            <a:gdLst/>
            <a:ahLst/>
            <a:cxnLst/>
            <a:rect r="r" b="b" t="t" l="l"/>
            <a:pathLst>
              <a:path h="927159" w="412586">
                <a:moveTo>
                  <a:pt x="0" y="0"/>
                </a:moveTo>
                <a:lnTo>
                  <a:pt x="412586" y="0"/>
                </a:lnTo>
                <a:lnTo>
                  <a:pt x="412586" y="927159"/>
                </a:lnTo>
                <a:lnTo>
                  <a:pt x="0" y="9271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0384178" y="7331338"/>
            <a:ext cx="8315770" cy="455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8"/>
              </a:lnSpc>
            </a:pPr>
            <a:r>
              <a:rPr lang="en-US" sz="31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AI and Big Data professionals </a:t>
            </a:r>
            <a:r>
              <a:rPr lang="en-US" sz="3100" b="true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(total of 7)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200484" y="6354660"/>
            <a:ext cx="2923204" cy="5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5"/>
              </a:lnSpc>
            </a:pPr>
            <a:r>
              <a:rPr lang="en-US" b="true" sz="350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Interviewee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306052" y="8211732"/>
            <a:ext cx="7152362" cy="1369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8"/>
              </a:lnSpc>
            </a:pPr>
            <a:r>
              <a:rPr lang="en-US" sz="3100" b="true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Common</a:t>
            </a:r>
            <a:r>
              <a:rPr lang="en-US" sz="31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questions and </a:t>
            </a:r>
            <a:r>
              <a:rPr lang="en-US" sz="3100" b="true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tailored</a:t>
            </a:r>
            <a:r>
              <a:rPr lang="en-US" sz="31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questions which are </a:t>
            </a:r>
            <a:r>
              <a:rPr lang="en-US" sz="31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specific to each interviewee’s career and experience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81000" y="283823"/>
            <a:ext cx="10195928" cy="1057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75"/>
              </a:lnSpc>
            </a:pPr>
            <a:r>
              <a:rPr lang="en-US" sz="7500" b="true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Plan Details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470165" y="955170"/>
            <a:ext cx="3508231" cy="429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56"/>
              </a:lnSpc>
            </a:pPr>
            <a:r>
              <a:rPr lang="en-US" sz="270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04/10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6131090" y="5646492"/>
            <a:ext cx="1897248" cy="589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77"/>
              </a:lnSpc>
            </a:pPr>
            <a:r>
              <a:rPr lang="en-US" sz="2014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Tailored Question lists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8957507" y="-8957507"/>
            <a:ext cx="1553215" cy="19468230"/>
          </a:xfrm>
          <a:custGeom>
            <a:avLst/>
            <a:gdLst/>
            <a:ahLst/>
            <a:cxnLst/>
            <a:rect r="r" b="b" t="t" l="l"/>
            <a:pathLst>
              <a:path h="19468230" w="1553215">
                <a:moveTo>
                  <a:pt x="0" y="0"/>
                </a:moveTo>
                <a:lnTo>
                  <a:pt x="1553216" y="0"/>
                </a:lnTo>
                <a:lnTo>
                  <a:pt x="1553216" y="19468230"/>
                </a:lnTo>
                <a:lnTo>
                  <a:pt x="0" y="194682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2873" t="-19334" r="-685347" b="-61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418244" y="7356938"/>
            <a:ext cx="4099972" cy="3802724"/>
          </a:xfrm>
          <a:custGeom>
            <a:avLst/>
            <a:gdLst/>
            <a:ahLst/>
            <a:cxnLst/>
            <a:rect r="r" b="b" t="t" l="l"/>
            <a:pathLst>
              <a:path h="3802724" w="4099972">
                <a:moveTo>
                  <a:pt x="0" y="0"/>
                </a:moveTo>
                <a:lnTo>
                  <a:pt x="4099972" y="0"/>
                </a:lnTo>
                <a:lnTo>
                  <a:pt x="4099972" y="3802724"/>
                </a:lnTo>
                <a:lnTo>
                  <a:pt x="0" y="38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1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734115" y="2109814"/>
            <a:ext cx="8244281" cy="7946010"/>
            <a:chOff x="0" y="0"/>
            <a:chExt cx="2400939" cy="23140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0939" cy="2314075"/>
            </a:xfrm>
            <a:custGeom>
              <a:avLst/>
              <a:gdLst/>
              <a:ahLst/>
              <a:cxnLst/>
              <a:rect r="r" b="b" t="t" l="l"/>
              <a:pathLst>
                <a:path h="2314075" w="2400939">
                  <a:moveTo>
                    <a:pt x="47892" y="0"/>
                  </a:moveTo>
                  <a:lnTo>
                    <a:pt x="2353047" y="0"/>
                  </a:lnTo>
                  <a:cubicBezTo>
                    <a:pt x="2365749" y="0"/>
                    <a:pt x="2377930" y="5046"/>
                    <a:pt x="2386912" y="14027"/>
                  </a:cubicBezTo>
                  <a:cubicBezTo>
                    <a:pt x="2395893" y="23009"/>
                    <a:pt x="2400939" y="35191"/>
                    <a:pt x="2400939" y="47892"/>
                  </a:cubicBezTo>
                  <a:lnTo>
                    <a:pt x="2400939" y="2266183"/>
                  </a:lnTo>
                  <a:cubicBezTo>
                    <a:pt x="2400939" y="2292633"/>
                    <a:pt x="2379497" y="2314075"/>
                    <a:pt x="2353047" y="2314075"/>
                  </a:cubicBezTo>
                  <a:lnTo>
                    <a:pt x="47892" y="2314075"/>
                  </a:lnTo>
                  <a:cubicBezTo>
                    <a:pt x="21442" y="2314075"/>
                    <a:pt x="0" y="2292633"/>
                    <a:pt x="0" y="2266183"/>
                  </a:cubicBezTo>
                  <a:lnTo>
                    <a:pt x="0" y="47892"/>
                  </a:lnTo>
                  <a:cubicBezTo>
                    <a:pt x="0" y="21442"/>
                    <a:pt x="21442" y="0"/>
                    <a:pt x="478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99B3FC">
                      <a:alpha val="100000"/>
                    </a:srgbClr>
                  </a:gs>
                  <a:gs pos="100000">
                    <a:srgbClr val="DBC2F8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2400939" cy="2314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6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307601" y="2980183"/>
            <a:ext cx="7476861" cy="2293874"/>
            <a:chOff x="0" y="0"/>
            <a:chExt cx="9969148" cy="3058499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845146" y="9525"/>
              <a:ext cx="9124002" cy="30489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58"/>
                </a:lnSpc>
              </a:pPr>
              <a:r>
                <a:rPr lang="en-US" sz="3100" b="true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Landmarks: </a:t>
              </a:r>
              <a:r>
                <a:rPr lang="en-US" sz="3100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Golden Gate Bridge, Union Square,</a:t>
              </a:r>
              <a:r>
                <a:rPr lang="en-US" sz="3100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 Sausalito Village, Mission Dolores Park, Pier 39, Fisherman’s Wharf, etc.</a:t>
              </a:r>
            </a:p>
            <a:p>
              <a:pPr algn="l">
                <a:lnSpc>
                  <a:spcPts val="3658"/>
                </a:lnSpc>
              </a:pP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0" y="46064"/>
              <a:ext cx="577027" cy="577027"/>
            </a:xfrm>
            <a:custGeom>
              <a:avLst/>
              <a:gdLst/>
              <a:ahLst/>
              <a:cxnLst/>
              <a:rect r="r" b="b" t="t" l="l"/>
              <a:pathLst>
                <a:path h="577027" w="577027">
                  <a:moveTo>
                    <a:pt x="0" y="0"/>
                  </a:moveTo>
                  <a:lnTo>
                    <a:pt x="577027" y="0"/>
                  </a:lnTo>
                  <a:lnTo>
                    <a:pt x="577027" y="577027"/>
                  </a:lnTo>
                  <a:lnTo>
                    <a:pt x="0" y="577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307601" y="1864975"/>
            <a:ext cx="5916679" cy="741775"/>
            <a:chOff x="0" y="0"/>
            <a:chExt cx="7888906" cy="989033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7888906" cy="989033"/>
              <a:chOff x="0" y="0"/>
              <a:chExt cx="2747759" cy="344487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747758" cy="344487"/>
              </a:xfrm>
              <a:custGeom>
                <a:avLst/>
                <a:gdLst/>
                <a:ahLst/>
                <a:cxnLst/>
                <a:rect r="r" b="b" t="t" l="l"/>
                <a:pathLst>
                  <a:path h="344487" w="2747758">
                    <a:moveTo>
                      <a:pt x="66733" y="0"/>
                    </a:moveTo>
                    <a:lnTo>
                      <a:pt x="2681026" y="0"/>
                    </a:lnTo>
                    <a:cubicBezTo>
                      <a:pt x="2698724" y="0"/>
                      <a:pt x="2715698" y="7031"/>
                      <a:pt x="2728213" y="19546"/>
                    </a:cubicBezTo>
                    <a:cubicBezTo>
                      <a:pt x="2740728" y="32061"/>
                      <a:pt x="2747758" y="49034"/>
                      <a:pt x="2747758" y="66733"/>
                    </a:cubicBezTo>
                    <a:lnTo>
                      <a:pt x="2747758" y="277754"/>
                    </a:lnTo>
                    <a:cubicBezTo>
                      <a:pt x="2747758" y="314610"/>
                      <a:pt x="2717881" y="344487"/>
                      <a:pt x="2681026" y="344487"/>
                    </a:cubicBezTo>
                    <a:lnTo>
                      <a:pt x="66733" y="344487"/>
                    </a:lnTo>
                    <a:cubicBezTo>
                      <a:pt x="29877" y="344487"/>
                      <a:pt x="0" y="314610"/>
                      <a:pt x="0" y="277754"/>
                    </a:cubicBezTo>
                    <a:lnTo>
                      <a:pt x="0" y="66733"/>
                    </a:lnTo>
                    <a:cubicBezTo>
                      <a:pt x="0" y="29877"/>
                      <a:pt x="29877" y="0"/>
                      <a:pt x="66733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99B3FC">
                      <a:alpha val="100000"/>
                    </a:srgbClr>
                  </a:gs>
                  <a:gs pos="100000">
                    <a:srgbClr val="DBC2F8">
                      <a:alpha val="100000"/>
                    </a:srgbClr>
                  </a:gs>
                </a:gsLst>
                <a:lin ang="270000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0"/>
                <a:ext cx="2747759" cy="34448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7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1070815" y="77322"/>
              <a:ext cx="5747275" cy="767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35"/>
                </a:lnSpc>
              </a:pPr>
              <a:r>
                <a:rPr lang="en-US" b="true" sz="3500">
                  <a:solidFill>
                    <a:srgbClr val="FFFFFF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Cultural Experience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307601" y="5513787"/>
            <a:ext cx="7043968" cy="1836674"/>
            <a:chOff x="0" y="0"/>
            <a:chExt cx="9391957" cy="2448899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845146" y="9525"/>
              <a:ext cx="8546812" cy="24393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58"/>
                </a:lnSpc>
              </a:pPr>
              <a:r>
                <a:rPr lang="en-US" sz="3100" b="true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Museums:</a:t>
              </a:r>
              <a:r>
                <a:rPr lang="en-US" sz="3100" b="true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 </a:t>
              </a:r>
              <a:r>
                <a:rPr lang="en-US" sz="3100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San Francisco Museum of Modern Art, Computer History Museum, Exploratorium Science Museum.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false" flipV="false" rot="0">
              <a:off x="0" y="46064"/>
              <a:ext cx="577027" cy="577027"/>
            </a:xfrm>
            <a:custGeom>
              <a:avLst/>
              <a:gdLst/>
              <a:ahLst/>
              <a:cxnLst/>
              <a:rect r="r" b="b" t="t" l="l"/>
              <a:pathLst>
                <a:path h="577027" w="577027">
                  <a:moveTo>
                    <a:pt x="0" y="0"/>
                  </a:moveTo>
                  <a:lnTo>
                    <a:pt x="577027" y="0"/>
                  </a:lnTo>
                  <a:lnTo>
                    <a:pt x="577027" y="577027"/>
                  </a:lnTo>
                  <a:lnTo>
                    <a:pt x="0" y="577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0307601" y="7986093"/>
            <a:ext cx="7476861" cy="1379474"/>
            <a:chOff x="0" y="0"/>
            <a:chExt cx="9969148" cy="1839299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845146" y="9525"/>
              <a:ext cx="9124002" cy="18297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58"/>
                </a:lnSpc>
              </a:pPr>
              <a:r>
                <a:rPr lang="en-US" sz="3100" b="true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Dining: </a:t>
              </a:r>
              <a:r>
                <a:rPr lang="en-US" sz="3100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Coupa Cafe, Taste of Rome, Super Duper Burgers, In-N-Out Burgers, etc.</a:t>
              </a:r>
            </a:p>
          </p:txBody>
        </p:sp>
        <p:sp>
          <p:nvSpPr>
            <p:cNvPr name="Freeform 20" id="20"/>
            <p:cNvSpPr/>
            <p:nvPr/>
          </p:nvSpPr>
          <p:spPr>
            <a:xfrm flipH="false" flipV="false" rot="0">
              <a:off x="0" y="46064"/>
              <a:ext cx="577027" cy="577027"/>
            </a:xfrm>
            <a:custGeom>
              <a:avLst/>
              <a:gdLst/>
              <a:ahLst/>
              <a:cxnLst/>
              <a:rect r="r" b="b" t="t" l="l"/>
              <a:pathLst>
                <a:path h="577027" w="577027">
                  <a:moveTo>
                    <a:pt x="0" y="0"/>
                  </a:moveTo>
                  <a:lnTo>
                    <a:pt x="577027" y="0"/>
                  </a:lnTo>
                  <a:lnTo>
                    <a:pt x="577027" y="577027"/>
                  </a:lnTo>
                  <a:lnTo>
                    <a:pt x="0" y="577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697389" y="2748838"/>
            <a:ext cx="3570935" cy="2064447"/>
          </a:xfrm>
          <a:custGeom>
            <a:avLst/>
            <a:gdLst/>
            <a:ahLst/>
            <a:cxnLst/>
            <a:rect r="r" b="b" t="t" l="l"/>
            <a:pathLst>
              <a:path h="2064447" w="3570935">
                <a:moveTo>
                  <a:pt x="0" y="0"/>
                </a:moveTo>
                <a:lnTo>
                  <a:pt x="3570934" y="0"/>
                </a:lnTo>
                <a:lnTo>
                  <a:pt x="3570934" y="2064446"/>
                </a:lnTo>
                <a:lnTo>
                  <a:pt x="0" y="20644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5026477" y="5163614"/>
            <a:ext cx="3809716" cy="2013283"/>
          </a:xfrm>
          <a:custGeom>
            <a:avLst/>
            <a:gdLst/>
            <a:ahLst/>
            <a:cxnLst/>
            <a:rect r="r" b="b" t="t" l="l"/>
            <a:pathLst>
              <a:path h="2013283" w="3809716">
                <a:moveTo>
                  <a:pt x="0" y="0"/>
                </a:moveTo>
                <a:lnTo>
                  <a:pt x="3809716" y="0"/>
                </a:lnTo>
                <a:lnTo>
                  <a:pt x="3809716" y="2013283"/>
                </a:lnTo>
                <a:lnTo>
                  <a:pt x="0" y="20132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7465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697389" y="7551440"/>
            <a:ext cx="3630097" cy="2248780"/>
          </a:xfrm>
          <a:custGeom>
            <a:avLst/>
            <a:gdLst/>
            <a:ahLst/>
            <a:cxnLst/>
            <a:rect r="r" b="b" t="t" l="l"/>
            <a:pathLst>
              <a:path h="2248780" w="3630097">
                <a:moveTo>
                  <a:pt x="0" y="0"/>
                </a:moveTo>
                <a:lnTo>
                  <a:pt x="3630097" y="0"/>
                </a:lnTo>
                <a:lnTo>
                  <a:pt x="3630097" y="2248780"/>
                </a:lnTo>
                <a:lnTo>
                  <a:pt x="0" y="22487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3116" r="0" b="-3116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981000" y="283823"/>
            <a:ext cx="10195928" cy="1057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75"/>
              </a:lnSpc>
            </a:pPr>
            <a:r>
              <a:rPr lang="en-US" sz="7500" b="true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Plan Details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470165" y="955170"/>
            <a:ext cx="3508231" cy="429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56"/>
              </a:lnSpc>
            </a:pPr>
            <a:r>
              <a:rPr lang="en-US" sz="270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05/10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697389" y="1955720"/>
            <a:ext cx="349815" cy="569032"/>
          </a:xfrm>
          <a:custGeom>
            <a:avLst/>
            <a:gdLst/>
            <a:ahLst/>
            <a:cxnLst/>
            <a:rect r="r" b="b" t="t" l="l"/>
            <a:pathLst>
              <a:path h="569032" w="349815">
                <a:moveTo>
                  <a:pt x="0" y="0"/>
                </a:moveTo>
                <a:lnTo>
                  <a:pt x="349814" y="0"/>
                </a:lnTo>
                <a:lnTo>
                  <a:pt x="349814" y="569032"/>
                </a:lnTo>
                <a:lnTo>
                  <a:pt x="0" y="5690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173874" y="2211015"/>
            <a:ext cx="4414524" cy="594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9"/>
              </a:lnSpc>
            </a:pPr>
            <a:r>
              <a:rPr lang="en-US" sz="19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Golden Gate Bridge</a:t>
            </a:r>
          </a:p>
          <a:p>
            <a:pPr algn="l">
              <a:lnSpc>
                <a:spcPts val="2359"/>
              </a:lnSpc>
            </a:pP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5026477" y="4382084"/>
            <a:ext cx="349815" cy="569032"/>
          </a:xfrm>
          <a:custGeom>
            <a:avLst/>
            <a:gdLst/>
            <a:ahLst/>
            <a:cxnLst/>
            <a:rect r="r" b="b" t="t" l="l"/>
            <a:pathLst>
              <a:path h="569032" w="349815">
                <a:moveTo>
                  <a:pt x="0" y="0"/>
                </a:moveTo>
                <a:lnTo>
                  <a:pt x="349814" y="0"/>
                </a:lnTo>
                <a:lnTo>
                  <a:pt x="349814" y="569032"/>
                </a:lnTo>
                <a:lnTo>
                  <a:pt x="0" y="5690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5502962" y="4580229"/>
            <a:ext cx="4414524" cy="300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9"/>
              </a:lnSpc>
            </a:pPr>
            <a:r>
              <a:rPr lang="en-US" sz="19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Conputer History Museum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697389" y="6779916"/>
            <a:ext cx="349815" cy="569032"/>
          </a:xfrm>
          <a:custGeom>
            <a:avLst/>
            <a:gdLst/>
            <a:ahLst/>
            <a:cxnLst/>
            <a:rect r="r" b="b" t="t" l="l"/>
            <a:pathLst>
              <a:path h="569032" w="349815">
                <a:moveTo>
                  <a:pt x="0" y="0"/>
                </a:moveTo>
                <a:lnTo>
                  <a:pt x="349814" y="0"/>
                </a:lnTo>
                <a:lnTo>
                  <a:pt x="349814" y="569032"/>
                </a:lnTo>
                <a:lnTo>
                  <a:pt x="0" y="5690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173874" y="6978061"/>
            <a:ext cx="4414524" cy="300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9"/>
              </a:lnSpc>
            </a:pPr>
            <a:r>
              <a:rPr lang="en-US" sz="19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In-N-Out Burger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90227" y="6527930"/>
            <a:ext cx="6306242" cy="5849040"/>
          </a:xfrm>
          <a:custGeom>
            <a:avLst/>
            <a:gdLst/>
            <a:ahLst/>
            <a:cxnLst/>
            <a:rect r="r" b="b" t="t" l="l"/>
            <a:pathLst>
              <a:path h="5849040" w="6306242">
                <a:moveTo>
                  <a:pt x="0" y="0"/>
                </a:moveTo>
                <a:lnTo>
                  <a:pt x="6306242" y="0"/>
                </a:lnTo>
                <a:lnTo>
                  <a:pt x="6306242" y="5849039"/>
                </a:lnTo>
                <a:lnTo>
                  <a:pt x="0" y="5849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27290" y="2278629"/>
            <a:ext cx="6360803" cy="57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59"/>
              </a:lnSpc>
            </a:pPr>
            <a:r>
              <a:rPr lang="en-US" sz="3999" b="true">
                <a:solidFill>
                  <a:srgbClr val="272727"/>
                </a:solidFill>
                <a:latin typeface="TT Hoves Bold"/>
                <a:ea typeface="TT Hoves Bold"/>
                <a:cs typeface="TT Hoves Bold"/>
                <a:sym typeface="TT Hoves Bold"/>
              </a:rPr>
              <a:t>Questions Preparation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5122470">
            <a:off x="-1609996" y="-310802"/>
            <a:ext cx="3691615" cy="5217322"/>
          </a:xfrm>
          <a:custGeom>
            <a:avLst/>
            <a:gdLst/>
            <a:ahLst/>
            <a:cxnLst/>
            <a:rect r="r" b="b" t="t" l="l"/>
            <a:pathLst>
              <a:path h="5217322" w="3691615">
                <a:moveTo>
                  <a:pt x="0" y="0"/>
                </a:moveTo>
                <a:lnTo>
                  <a:pt x="3691615" y="0"/>
                </a:lnTo>
                <a:lnTo>
                  <a:pt x="3691615" y="5217322"/>
                </a:lnTo>
                <a:lnTo>
                  <a:pt x="0" y="52173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l="-29392" t="-5930" r="-45964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832485" y="5491023"/>
            <a:ext cx="8528613" cy="57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59"/>
              </a:lnSpc>
            </a:pPr>
            <a:r>
              <a:rPr lang="en-US" b="true" sz="3999">
                <a:solidFill>
                  <a:srgbClr val="272727"/>
                </a:solidFill>
                <a:latin typeface="TT Hoves Bold"/>
                <a:ea typeface="TT Hoves Bold"/>
                <a:cs typeface="TT Hoves Bold"/>
                <a:sym typeface="TT Hoves Bold"/>
              </a:rPr>
              <a:t>Contact &amp; Schedule Confirmation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484908" y="2450923"/>
            <a:ext cx="3508231" cy="429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56"/>
              </a:lnSpc>
            </a:pPr>
            <a:r>
              <a:rPr lang="en-US" sz="270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05/10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383534">
            <a:off x="13254606" y="-4946792"/>
            <a:ext cx="10066789" cy="8229600"/>
          </a:xfrm>
          <a:custGeom>
            <a:avLst/>
            <a:gdLst/>
            <a:ahLst/>
            <a:cxnLst/>
            <a:rect r="r" b="b" t="t" l="l"/>
            <a:pathLst>
              <a:path h="8229600" w="10066789">
                <a:moveTo>
                  <a:pt x="0" y="0"/>
                </a:moveTo>
                <a:lnTo>
                  <a:pt x="10066788" y="0"/>
                </a:lnTo>
                <a:lnTo>
                  <a:pt x="100667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4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5400000">
            <a:off x="8957507" y="-8957507"/>
            <a:ext cx="1553215" cy="19468230"/>
          </a:xfrm>
          <a:custGeom>
            <a:avLst/>
            <a:gdLst/>
            <a:ahLst/>
            <a:cxnLst/>
            <a:rect r="r" b="b" t="t" l="l"/>
            <a:pathLst>
              <a:path h="19468230" w="1553215">
                <a:moveTo>
                  <a:pt x="0" y="0"/>
                </a:moveTo>
                <a:lnTo>
                  <a:pt x="1553216" y="0"/>
                </a:lnTo>
                <a:lnTo>
                  <a:pt x="1553216" y="19468230"/>
                </a:lnTo>
                <a:lnTo>
                  <a:pt x="0" y="194682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62873" t="-19334" r="-685347" b="-6188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65671" y="304844"/>
            <a:ext cx="12017868" cy="1057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75"/>
              </a:lnSpc>
            </a:pPr>
            <a:r>
              <a:rPr lang="en-US" sz="7500" b="true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Preparation Processes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795759" y="5452923"/>
            <a:ext cx="7454981" cy="1424680"/>
          </a:xfrm>
          <a:custGeom>
            <a:avLst/>
            <a:gdLst/>
            <a:ahLst/>
            <a:cxnLst/>
            <a:rect r="r" b="b" t="t" l="l"/>
            <a:pathLst>
              <a:path h="1424680" w="7454981">
                <a:moveTo>
                  <a:pt x="0" y="0"/>
                </a:moveTo>
                <a:lnTo>
                  <a:pt x="7454981" y="0"/>
                </a:lnTo>
                <a:lnTo>
                  <a:pt x="7454981" y="1424680"/>
                </a:lnTo>
                <a:lnTo>
                  <a:pt x="0" y="14246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790929" r="0" b="-24354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854165" y="6437036"/>
            <a:ext cx="7238972" cy="843033"/>
          </a:xfrm>
          <a:custGeom>
            <a:avLst/>
            <a:gdLst/>
            <a:ahLst/>
            <a:cxnLst/>
            <a:rect r="r" b="b" t="t" l="l"/>
            <a:pathLst>
              <a:path h="843033" w="7238972">
                <a:moveTo>
                  <a:pt x="0" y="0"/>
                </a:moveTo>
                <a:lnTo>
                  <a:pt x="7238972" y="0"/>
                </a:lnTo>
                <a:lnTo>
                  <a:pt x="7238972" y="843033"/>
                </a:lnTo>
                <a:lnTo>
                  <a:pt x="0" y="8430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376534" r="0" b="-385106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98715" y="7795166"/>
            <a:ext cx="7512131" cy="1748835"/>
          </a:xfrm>
          <a:custGeom>
            <a:avLst/>
            <a:gdLst/>
            <a:ahLst/>
            <a:cxnLst/>
            <a:rect r="r" b="b" t="t" l="l"/>
            <a:pathLst>
              <a:path h="1748835" w="7512131">
                <a:moveTo>
                  <a:pt x="0" y="0"/>
                </a:moveTo>
                <a:lnTo>
                  <a:pt x="7512131" y="0"/>
                </a:lnTo>
                <a:lnTo>
                  <a:pt x="7512131" y="1748835"/>
                </a:lnTo>
                <a:lnTo>
                  <a:pt x="0" y="17488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492150" r="0" b="-339124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922821" y="3134449"/>
            <a:ext cx="17259300" cy="486156"/>
            <a:chOff x="0" y="0"/>
            <a:chExt cx="23012400" cy="648208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980469" y="-57150"/>
              <a:ext cx="22031931" cy="705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12"/>
                </a:lnSpc>
              </a:pPr>
              <a:r>
                <a:rPr lang="en-US" sz="3200">
                  <a:solidFill>
                    <a:srgbClr val="272727"/>
                  </a:solidFill>
                  <a:latin typeface="TT Hoves"/>
                  <a:ea typeface="TT Hoves"/>
                  <a:cs typeface="TT Hoves"/>
                  <a:sym typeface="TT Hoves"/>
                </a:rPr>
                <a:t>Constructed a list of questions reflecting issues from the </a:t>
              </a:r>
              <a:r>
                <a:rPr lang="en-US" sz="3200" b="true">
                  <a:solidFill>
                    <a:srgbClr val="272727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"Stanford AI Index Report."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0">
              <a:off x="0" y="35590"/>
              <a:ext cx="577027" cy="577027"/>
            </a:xfrm>
            <a:custGeom>
              <a:avLst/>
              <a:gdLst/>
              <a:ahLst/>
              <a:cxnLst/>
              <a:rect r="r" b="b" t="t" l="l"/>
              <a:pathLst>
                <a:path h="577027" w="577027">
                  <a:moveTo>
                    <a:pt x="0" y="0"/>
                  </a:moveTo>
                  <a:lnTo>
                    <a:pt x="577027" y="0"/>
                  </a:lnTo>
                  <a:lnTo>
                    <a:pt x="577027" y="577028"/>
                  </a:lnTo>
                  <a:lnTo>
                    <a:pt x="0" y="577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927290" y="3861867"/>
            <a:ext cx="16541005" cy="486156"/>
            <a:chOff x="0" y="0"/>
            <a:chExt cx="22054674" cy="648208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980469" y="-57150"/>
              <a:ext cx="21074204" cy="705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12"/>
                </a:lnSpc>
              </a:pPr>
              <a:r>
                <a:rPr lang="en-US" sz="3200">
                  <a:solidFill>
                    <a:srgbClr val="272727"/>
                  </a:solidFill>
                  <a:latin typeface="TT Hoves"/>
                  <a:ea typeface="TT Hoves"/>
                  <a:cs typeface="TT Hoves"/>
                  <a:sym typeface="TT Hoves"/>
                </a:rPr>
                <a:t>Designed </a:t>
              </a:r>
              <a:r>
                <a:rPr lang="en-US" sz="3200" b="true">
                  <a:solidFill>
                    <a:srgbClr val="272727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customized question</a:t>
              </a:r>
              <a:r>
                <a:rPr lang="en-US" sz="3200">
                  <a:solidFill>
                    <a:srgbClr val="272727"/>
                  </a:solidFill>
                  <a:latin typeface="TT Hoves"/>
                  <a:ea typeface="TT Hoves"/>
                  <a:cs typeface="TT Hoves"/>
                  <a:sym typeface="TT Hoves"/>
                </a:rPr>
                <a:t>s through analysis of interviewees' LinkedIn profiles.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0" y="35590"/>
              <a:ext cx="577027" cy="577027"/>
            </a:xfrm>
            <a:custGeom>
              <a:avLst/>
              <a:gdLst/>
              <a:ahLst/>
              <a:cxnLst/>
              <a:rect r="r" b="b" t="t" l="l"/>
              <a:pathLst>
                <a:path h="577027" w="577027">
                  <a:moveTo>
                    <a:pt x="0" y="0"/>
                  </a:moveTo>
                  <a:lnTo>
                    <a:pt x="577027" y="0"/>
                  </a:lnTo>
                  <a:lnTo>
                    <a:pt x="577027" y="577028"/>
                  </a:lnTo>
                  <a:lnTo>
                    <a:pt x="0" y="577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9621629" y="6379381"/>
            <a:ext cx="8090047" cy="1686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2"/>
              </a:lnSpc>
            </a:pPr>
            <a:r>
              <a:rPr lang="en-US" sz="3200">
                <a:solidFill>
                  <a:srgbClr val="272727"/>
                </a:solidFill>
                <a:latin typeface="TT Hoves"/>
                <a:ea typeface="TT Hoves"/>
                <a:cs typeface="TT Hoves"/>
                <a:sym typeface="TT Hoves"/>
              </a:rPr>
              <a:t>Prioritized </a:t>
            </a:r>
            <a:r>
              <a:rPr lang="en-US" sz="3200" b="true">
                <a:solidFill>
                  <a:srgbClr val="272727"/>
                </a:solidFill>
                <a:latin typeface="TT Hoves Bold"/>
                <a:ea typeface="TT Hoves Bold"/>
                <a:cs typeface="TT Hoves Bold"/>
                <a:sym typeface="TT Hoves Bold"/>
              </a:rPr>
              <a:t>alumni</a:t>
            </a:r>
            <a:r>
              <a:rPr lang="en-US" sz="3200">
                <a:solidFill>
                  <a:srgbClr val="272727"/>
                </a:solidFill>
                <a:latin typeface="TT Hoves"/>
                <a:ea typeface="TT Hoves"/>
                <a:cs typeface="TT Hoves"/>
                <a:sym typeface="TT Hoves"/>
              </a:rPr>
              <a:t> from Sookmyung Women's University currently working in the </a:t>
            </a:r>
            <a:r>
              <a:rPr lang="en-US" sz="3200" b="true">
                <a:solidFill>
                  <a:srgbClr val="272727"/>
                </a:solidFill>
                <a:latin typeface="TT Hoves Bold"/>
                <a:ea typeface="TT Hoves Bold"/>
                <a:cs typeface="TT Hoves Bold"/>
                <a:sym typeface="TT Hoves Bold"/>
              </a:rPr>
              <a:t>AI/Big Data</a:t>
            </a:r>
            <a:r>
              <a:rPr lang="en-US" sz="3200">
                <a:solidFill>
                  <a:srgbClr val="272727"/>
                </a:solidFill>
                <a:latin typeface="TT Hoves"/>
                <a:ea typeface="TT Hoves"/>
                <a:cs typeface="TT Hoves"/>
                <a:sym typeface="TT Hoves"/>
              </a:rPr>
              <a:t> </a:t>
            </a:r>
            <a:r>
              <a:rPr lang="en-US" sz="3200" b="true">
                <a:solidFill>
                  <a:srgbClr val="272727"/>
                </a:solidFill>
                <a:latin typeface="TT Hoves Bold"/>
                <a:ea typeface="TT Hoves Bold"/>
                <a:cs typeface="TT Hoves Bold"/>
                <a:sym typeface="TT Hoves Bold"/>
              </a:rPr>
              <a:t>field</a:t>
            </a:r>
            <a:r>
              <a:rPr lang="en-US" sz="3200">
                <a:solidFill>
                  <a:srgbClr val="272727"/>
                </a:solidFill>
                <a:latin typeface="TT Hoves"/>
                <a:ea typeface="TT Hoves"/>
                <a:cs typeface="TT Hoves"/>
                <a:sym typeface="TT Hoves"/>
              </a:rPr>
              <a:t> in </a:t>
            </a:r>
            <a:r>
              <a:rPr lang="en-US" sz="3200" b="true">
                <a:solidFill>
                  <a:srgbClr val="272727"/>
                </a:solidFill>
                <a:latin typeface="TT Hoves Bold"/>
                <a:ea typeface="TT Hoves Bold"/>
                <a:cs typeface="TT Hoves Bold"/>
                <a:sym typeface="TT Hoves Bold"/>
              </a:rPr>
              <a:t>San Francisco.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8886277" y="6463224"/>
            <a:ext cx="432770" cy="432770"/>
          </a:xfrm>
          <a:custGeom>
            <a:avLst/>
            <a:gdLst/>
            <a:ahLst/>
            <a:cxnLst/>
            <a:rect r="r" b="b" t="t" l="l"/>
            <a:pathLst>
              <a:path h="432770" w="432770">
                <a:moveTo>
                  <a:pt x="0" y="0"/>
                </a:moveTo>
                <a:lnTo>
                  <a:pt x="432771" y="0"/>
                </a:lnTo>
                <a:lnTo>
                  <a:pt x="432771" y="432770"/>
                </a:lnTo>
                <a:lnTo>
                  <a:pt x="0" y="432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9621629" y="8362520"/>
            <a:ext cx="8090047" cy="1114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2"/>
              </a:lnSpc>
            </a:pPr>
            <a:r>
              <a:rPr lang="en-US" sz="3200" b="true">
                <a:solidFill>
                  <a:srgbClr val="272727"/>
                </a:solidFill>
                <a:latin typeface="TT Hoves Bold"/>
                <a:ea typeface="TT Hoves Bold"/>
                <a:cs typeface="TT Hoves Bold"/>
                <a:sym typeface="TT Hoves Bold"/>
              </a:rPr>
              <a:t>Sent interview requests </a:t>
            </a:r>
            <a:r>
              <a:rPr lang="en-US" sz="3200">
                <a:solidFill>
                  <a:srgbClr val="272727"/>
                </a:solidFill>
                <a:latin typeface="TT Hoves"/>
                <a:ea typeface="TT Hoves"/>
                <a:cs typeface="TT Hoves"/>
                <a:sym typeface="TT Hoves"/>
              </a:rPr>
              <a:t>with the program's purpose, and team goals included.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8886277" y="8446363"/>
            <a:ext cx="432770" cy="432770"/>
          </a:xfrm>
          <a:custGeom>
            <a:avLst/>
            <a:gdLst/>
            <a:ahLst/>
            <a:cxnLst/>
            <a:rect r="r" b="b" t="t" l="l"/>
            <a:pathLst>
              <a:path h="432770" w="432770">
                <a:moveTo>
                  <a:pt x="0" y="0"/>
                </a:moveTo>
                <a:lnTo>
                  <a:pt x="432771" y="0"/>
                </a:lnTo>
                <a:lnTo>
                  <a:pt x="432771" y="432770"/>
                </a:lnTo>
                <a:lnTo>
                  <a:pt x="0" y="432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4470165" y="955170"/>
            <a:ext cx="3508231" cy="429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56"/>
              </a:lnSpc>
            </a:pPr>
            <a:r>
              <a:rPr lang="en-US" sz="270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06/10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9222" t="0" r="-922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8059" y="1704415"/>
            <a:ext cx="742656" cy="742656"/>
          </a:xfrm>
          <a:custGeom>
            <a:avLst/>
            <a:gdLst/>
            <a:ahLst/>
            <a:cxnLst/>
            <a:rect r="r" b="b" t="t" l="l"/>
            <a:pathLst>
              <a:path h="742656" w="742656">
                <a:moveTo>
                  <a:pt x="0" y="0"/>
                </a:moveTo>
                <a:lnTo>
                  <a:pt x="742656" y="0"/>
                </a:lnTo>
                <a:lnTo>
                  <a:pt x="742656" y="742656"/>
                </a:lnTo>
                <a:lnTo>
                  <a:pt x="0" y="742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235342" y="2228543"/>
            <a:ext cx="5817316" cy="3438800"/>
            <a:chOff x="0" y="0"/>
            <a:chExt cx="7756421" cy="458506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440667" y="706856"/>
              <a:ext cx="6839936" cy="3875550"/>
              <a:chOff x="0" y="0"/>
              <a:chExt cx="2258007" cy="1279401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258007" cy="1279401"/>
              </a:xfrm>
              <a:custGeom>
                <a:avLst/>
                <a:gdLst/>
                <a:ahLst/>
                <a:cxnLst/>
                <a:rect r="r" b="b" t="t" l="l"/>
                <a:pathLst>
                  <a:path h="1279401" w="2258007">
                    <a:moveTo>
                      <a:pt x="62609" y="0"/>
                    </a:moveTo>
                    <a:lnTo>
                      <a:pt x="2195398" y="0"/>
                    </a:lnTo>
                    <a:cubicBezTo>
                      <a:pt x="2229976" y="0"/>
                      <a:pt x="2258007" y="28031"/>
                      <a:pt x="2258007" y="62609"/>
                    </a:cubicBezTo>
                    <a:lnTo>
                      <a:pt x="2258007" y="1216792"/>
                    </a:lnTo>
                    <a:cubicBezTo>
                      <a:pt x="2258007" y="1251370"/>
                      <a:pt x="2229976" y="1279401"/>
                      <a:pt x="2195398" y="1279401"/>
                    </a:cubicBezTo>
                    <a:lnTo>
                      <a:pt x="62609" y="1279401"/>
                    </a:lnTo>
                    <a:cubicBezTo>
                      <a:pt x="28031" y="1279401"/>
                      <a:pt x="0" y="1251370"/>
                      <a:pt x="0" y="1216792"/>
                    </a:cubicBezTo>
                    <a:lnTo>
                      <a:pt x="0" y="62609"/>
                    </a:lnTo>
                    <a:cubicBezTo>
                      <a:pt x="0" y="28031"/>
                      <a:pt x="28031" y="0"/>
                      <a:pt x="6260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28575"/>
                <a:ext cx="2258007" cy="1250826"/>
              </a:xfrm>
              <a:prstGeom prst="rect">
                <a:avLst/>
              </a:prstGeom>
            </p:spPr>
            <p:txBody>
              <a:bodyPr anchor="ctr" rtlCol="false" tIns="39566" lIns="39566" bIns="39566" rIns="39566"/>
              <a:lstStyle/>
              <a:p>
                <a:pPr algn="ctr">
                  <a:lnSpc>
                    <a:spcPts val="2896"/>
                  </a:lnSpc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0" y="704196"/>
              <a:ext cx="3878211" cy="3878211"/>
            </a:xfrm>
            <a:custGeom>
              <a:avLst/>
              <a:gdLst/>
              <a:ahLst/>
              <a:cxnLst/>
              <a:rect r="r" b="b" t="t" l="l"/>
              <a:pathLst>
                <a:path h="3878211" w="3878211">
                  <a:moveTo>
                    <a:pt x="0" y="0"/>
                  </a:moveTo>
                  <a:lnTo>
                    <a:pt x="3878211" y="0"/>
                  </a:lnTo>
                  <a:lnTo>
                    <a:pt x="3878211" y="3878210"/>
                  </a:lnTo>
                  <a:lnTo>
                    <a:pt x="0" y="3878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45417" r="0" b="-71384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3878211" y="706856"/>
              <a:ext cx="3878211" cy="3878211"/>
            </a:xfrm>
            <a:custGeom>
              <a:avLst/>
              <a:gdLst/>
              <a:ahLst/>
              <a:cxnLst/>
              <a:rect r="r" b="b" t="t" l="l"/>
              <a:pathLst>
                <a:path h="3878211" w="3878211">
                  <a:moveTo>
                    <a:pt x="0" y="0"/>
                  </a:moveTo>
                  <a:lnTo>
                    <a:pt x="3878210" y="0"/>
                  </a:lnTo>
                  <a:lnTo>
                    <a:pt x="3878210" y="3878211"/>
                  </a:lnTo>
                  <a:lnTo>
                    <a:pt x="0" y="38782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65119" r="0" b="-51682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430364" y="-57150"/>
              <a:ext cx="2882196" cy="6398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86"/>
                </a:lnSpc>
              </a:pPr>
              <a:r>
                <a:rPr lang="en-US" b="true" sz="2898">
                  <a:solidFill>
                    <a:srgbClr val="FFFFFF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Day 2 (Fri)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262208" y="2228543"/>
            <a:ext cx="5830755" cy="3438800"/>
            <a:chOff x="0" y="0"/>
            <a:chExt cx="7774340" cy="4585067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360787" y="707659"/>
              <a:ext cx="7353447" cy="3877408"/>
              <a:chOff x="0" y="0"/>
              <a:chExt cx="1864974" cy="983384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864974" cy="983384"/>
              </a:xfrm>
              <a:custGeom>
                <a:avLst/>
                <a:gdLst/>
                <a:ahLst/>
                <a:cxnLst/>
                <a:rect r="r" b="b" t="t" l="l"/>
                <a:pathLst>
                  <a:path h="983384" w="1864974">
                    <a:moveTo>
                      <a:pt x="75804" y="0"/>
                    </a:moveTo>
                    <a:lnTo>
                      <a:pt x="1789170" y="0"/>
                    </a:lnTo>
                    <a:cubicBezTo>
                      <a:pt x="1809274" y="0"/>
                      <a:pt x="1828555" y="7986"/>
                      <a:pt x="1842771" y="22202"/>
                    </a:cubicBezTo>
                    <a:cubicBezTo>
                      <a:pt x="1856987" y="36418"/>
                      <a:pt x="1864974" y="55699"/>
                      <a:pt x="1864974" y="75804"/>
                    </a:cubicBezTo>
                    <a:lnTo>
                      <a:pt x="1864974" y="907580"/>
                    </a:lnTo>
                    <a:cubicBezTo>
                      <a:pt x="1864974" y="949446"/>
                      <a:pt x="1831035" y="983384"/>
                      <a:pt x="1789170" y="983384"/>
                    </a:cubicBezTo>
                    <a:lnTo>
                      <a:pt x="75804" y="983384"/>
                    </a:lnTo>
                    <a:cubicBezTo>
                      <a:pt x="55699" y="983384"/>
                      <a:pt x="36418" y="975398"/>
                      <a:pt x="22202" y="961182"/>
                    </a:cubicBezTo>
                    <a:cubicBezTo>
                      <a:pt x="7986" y="946966"/>
                      <a:pt x="0" y="927685"/>
                      <a:pt x="0" y="907580"/>
                    </a:cubicBezTo>
                    <a:lnTo>
                      <a:pt x="0" y="75804"/>
                    </a:lnTo>
                    <a:cubicBezTo>
                      <a:pt x="0" y="33938"/>
                      <a:pt x="33938" y="0"/>
                      <a:pt x="7580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28575"/>
                <a:ext cx="1864974" cy="954809"/>
              </a:xfrm>
              <a:prstGeom prst="rect">
                <a:avLst/>
              </a:prstGeom>
            </p:spPr>
            <p:txBody>
              <a:bodyPr anchor="ctr" rtlCol="false" tIns="39566" lIns="39566" bIns="39566" rIns="39566"/>
              <a:lstStyle/>
              <a:p>
                <a:pPr algn="ctr">
                  <a:lnSpc>
                    <a:spcPts val="2896"/>
                  </a:lnSpc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0" y="704196"/>
              <a:ext cx="3880871" cy="3880871"/>
            </a:xfrm>
            <a:custGeom>
              <a:avLst/>
              <a:gdLst/>
              <a:ahLst/>
              <a:cxnLst/>
              <a:rect r="r" b="b" t="t" l="l"/>
              <a:pathLst>
                <a:path h="3880871" w="3880871">
                  <a:moveTo>
                    <a:pt x="0" y="0"/>
                  </a:moveTo>
                  <a:lnTo>
                    <a:pt x="3880871" y="0"/>
                  </a:lnTo>
                  <a:lnTo>
                    <a:pt x="3880871" y="3880871"/>
                  </a:lnTo>
                  <a:lnTo>
                    <a:pt x="0" y="38808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45124" r="0" b="-71677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3880871" y="691598"/>
              <a:ext cx="3893469" cy="3893469"/>
            </a:xfrm>
            <a:custGeom>
              <a:avLst/>
              <a:gdLst/>
              <a:ahLst/>
              <a:cxnLst/>
              <a:rect r="r" b="b" t="t" l="l"/>
              <a:pathLst>
                <a:path h="3893469" w="3893469">
                  <a:moveTo>
                    <a:pt x="0" y="0"/>
                  </a:moveTo>
                  <a:lnTo>
                    <a:pt x="3893469" y="0"/>
                  </a:lnTo>
                  <a:lnTo>
                    <a:pt x="3893469" y="3893469"/>
                  </a:lnTo>
                  <a:lnTo>
                    <a:pt x="0" y="3893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76479" r="0" b="-40322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635179" y="-57150"/>
              <a:ext cx="2882196" cy="6398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86"/>
                </a:lnSpc>
              </a:pPr>
              <a:r>
                <a:rPr lang="en-US" b="true" sz="2898">
                  <a:solidFill>
                    <a:srgbClr val="FFFFFF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Day 3 (Sat)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041429" y="6201838"/>
            <a:ext cx="5840203" cy="3505160"/>
            <a:chOff x="0" y="0"/>
            <a:chExt cx="7786937" cy="4673547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24495" y="764018"/>
              <a:ext cx="7353447" cy="3877408"/>
              <a:chOff x="0" y="0"/>
              <a:chExt cx="1864974" cy="983384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864974" cy="983384"/>
              </a:xfrm>
              <a:custGeom>
                <a:avLst/>
                <a:gdLst/>
                <a:ahLst/>
                <a:cxnLst/>
                <a:rect r="r" b="b" t="t" l="l"/>
                <a:pathLst>
                  <a:path h="983384" w="1864974">
                    <a:moveTo>
                      <a:pt x="75804" y="0"/>
                    </a:moveTo>
                    <a:lnTo>
                      <a:pt x="1789170" y="0"/>
                    </a:lnTo>
                    <a:cubicBezTo>
                      <a:pt x="1809274" y="0"/>
                      <a:pt x="1828555" y="7986"/>
                      <a:pt x="1842771" y="22202"/>
                    </a:cubicBezTo>
                    <a:cubicBezTo>
                      <a:pt x="1856987" y="36418"/>
                      <a:pt x="1864974" y="55699"/>
                      <a:pt x="1864974" y="75804"/>
                    </a:cubicBezTo>
                    <a:lnTo>
                      <a:pt x="1864974" y="907580"/>
                    </a:lnTo>
                    <a:cubicBezTo>
                      <a:pt x="1864974" y="949446"/>
                      <a:pt x="1831035" y="983384"/>
                      <a:pt x="1789170" y="983384"/>
                    </a:cubicBezTo>
                    <a:lnTo>
                      <a:pt x="75804" y="983384"/>
                    </a:lnTo>
                    <a:cubicBezTo>
                      <a:pt x="55699" y="983384"/>
                      <a:pt x="36418" y="975398"/>
                      <a:pt x="22202" y="961182"/>
                    </a:cubicBezTo>
                    <a:cubicBezTo>
                      <a:pt x="7986" y="946966"/>
                      <a:pt x="0" y="927685"/>
                      <a:pt x="0" y="907580"/>
                    </a:cubicBezTo>
                    <a:lnTo>
                      <a:pt x="0" y="75804"/>
                    </a:lnTo>
                    <a:cubicBezTo>
                      <a:pt x="0" y="33938"/>
                      <a:pt x="33938" y="0"/>
                      <a:pt x="7580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28575"/>
                <a:ext cx="1864974" cy="954809"/>
              </a:xfrm>
              <a:prstGeom prst="rect">
                <a:avLst/>
              </a:prstGeom>
            </p:spPr>
            <p:txBody>
              <a:bodyPr anchor="ctr" rtlCol="false" tIns="39566" lIns="39566" bIns="39566" rIns="39566"/>
              <a:lstStyle/>
              <a:p>
                <a:pPr algn="ctr">
                  <a:lnSpc>
                    <a:spcPts val="2896"/>
                  </a:lnSpc>
                </a:pPr>
              </a:p>
            </p:txBody>
          </p:sp>
        </p:grpSp>
        <p:sp>
          <p:nvSpPr>
            <p:cNvPr name="Freeform 22" id="22"/>
            <p:cNvSpPr/>
            <p:nvPr/>
          </p:nvSpPr>
          <p:spPr>
            <a:xfrm flipH="false" flipV="false" rot="0">
              <a:off x="0" y="764018"/>
              <a:ext cx="3909529" cy="3909529"/>
            </a:xfrm>
            <a:custGeom>
              <a:avLst/>
              <a:gdLst/>
              <a:ahLst/>
              <a:cxnLst/>
              <a:rect r="r" b="b" t="t" l="l"/>
              <a:pathLst>
                <a:path h="3909529" w="3909529">
                  <a:moveTo>
                    <a:pt x="0" y="0"/>
                  </a:moveTo>
                  <a:lnTo>
                    <a:pt x="3909529" y="0"/>
                  </a:lnTo>
                  <a:lnTo>
                    <a:pt x="3909529" y="3909529"/>
                  </a:lnTo>
                  <a:lnTo>
                    <a:pt x="0" y="3909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45407" r="0" b="-71394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3909529" y="764018"/>
              <a:ext cx="3877408" cy="3877408"/>
            </a:xfrm>
            <a:custGeom>
              <a:avLst/>
              <a:gdLst/>
              <a:ahLst/>
              <a:cxnLst/>
              <a:rect r="r" b="b" t="t" l="l"/>
              <a:pathLst>
                <a:path h="3877408" w="3877408">
                  <a:moveTo>
                    <a:pt x="0" y="0"/>
                  </a:moveTo>
                  <a:lnTo>
                    <a:pt x="3877408" y="0"/>
                  </a:lnTo>
                  <a:lnTo>
                    <a:pt x="3877408" y="3877408"/>
                  </a:lnTo>
                  <a:lnTo>
                    <a:pt x="0" y="3877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4659" t="-70000" r="-13169" b="-85455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749603" y="-57150"/>
              <a:ext cx="2882196" cy="6398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86"/>
                </a:lnSpc>
              </a:pPr>
              <a:r>
                <a:rPr lang="en-US" b="true" sz="2898">
                  <a:solidFill>
                    <a:srgbClr val="FFFFFF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Day 5 (Mon)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5734903" y="7479831"/>
            <a:ext cx="5561865" cy="5158629"/>
          </a:xfrm>
          <a:custGeom>
            <a:avLst/>
            <a:gdLst/>
            <a:ahLst/>
            <a:cxnLst/>
            <a:rect r="r" b="b" t="t" l="l"/>
            <a:pathLst>
              <a:path h="5158629" w="5561865">
                <a:moveTo>
                  <a:pt x="0" y="0"/>
                </a:moveTo>
                <a:lnTo>
                  <a:pt x="5561864" y="0"/>
                </a:lnTo>
                <a:lnTo>
                  <a:pt x="5561864" y="5158630"/>
                </a:lnTo>
                <a:lnTo>
                  <a:pt x="0" y="51586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211467" y="2228543"/>
            <a:ext cx="5818710" cy="3438800"/>
            <a:chOff x="0" y="0"/>
            <a:chExt cx="7758280" cy="4585067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373420" y="707659"/>
              <a:ext cx="7353447" cy="3877408"/>
              <a:chOff x="0" y="0"/>
              <a:chExt cx="1864974" cy="983384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864974" cy="983384"/>
              </a:xfrm>
              <a:custGeom>
                <a:avLst/>
                <a:gdLst/>
                <a:ahLst/>
                <a:cxnLst/>
                <a:rect r="r" b="b" t="t" l="l"/>
                <a:pathLst>
                  <a:path h="983384" w="1864974">
                    <a:moveTo>
                      <a:pt x="75804" y="0"/>
                    </a:moveTo>
                    <a:lnTo>
                      <a:pt x="1789170" y="0"/>
                    </a:lnTo>
                    <a:cubicBezTo>
                      <a:pt x="1809274" y="0"/>
                      <a:pt x="1828555" y="7986"/>
                      <a:pt x="1842771" y="22202"/>
                    </a:cubicBezTo>
                    <a:cubicBezTo>
                      <a:pt x="1856987" y="36418"/>
                      <a:pt x="1864974" y="55699"/>
                      <a:pt x="1864974" y="75804"/>
                    </a:cubicBezTo>
                    <a:lnTo>
                      <a:pt x="1864974" y="907580"/>
                    </a:lnTo>
                    <a:cubicBezTo>
                      <a:pt x="1864974" y="949446"/>
                      <a:pt x="1831035" y="983384"/>
                      <a:pt x="1789170" y="983384"/>
                    </a:cubicBezTo>
                    <a:lnTo>
                      <a:pt x="75804" y="983384"/>
                    </a:lnTo>
                    <a:cubicBezTo>
                      <a:pt x="55699" y="983384"/>
                      <a:pt x="36418" y="975398"/>
                      <a:pt x="22202" y="961182"/>
                    </a:cubicBezTo>
                    <a:cubicBezTo>
                      <a:pt x="7986" y="946966"/>
                      <a:pt x="0" y="927685"/>
                      <a:pt x="0" y="907580"/>
                    </a:cubicBezTo>
                    <a:lnTo>
                      <a:pt x="0" y="75804"/>
                    </a:lnTo>
                    <a:cubicBezTo>
                      <a:pt x="0" y="33938"/>
                      <a:pt x="33938" y="0"/>
                      <a:pt x="7580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28575"/>
                <a:ext cx="1864974" cy="954809"/>
              </a:xfrm>
              <a:prstGeom prst="rect">
                <a:avLst/>
              </a:prstGeom>
            </p:spPr>
            <p:txBody>
              <a:bodyPr anchor="ctr" rtlCol="false" tIns="39566" lIns="39566" bIns="39566" rIns="39566"/>
              <a:lstStyle/>
              <a:p>
                <a:pPr algn="ctr">
                  <a:lnSpc>
                    <a:spcPts val="2896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0" y="707659"/>
              <a:ext cx="3877408" cy="3877408"/>
              <a:chOff x="0" y="0"/>
              <a:chExt cx="1160819" cy="1160819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160819" cy="1160819"/>
              </a:xfrm>
              <a:custGeom>
                <a:avLst/>
                <a:gdLst/>
                <a:ahLst/>
                <a:cxnLst/>
                <a:rect r="r" b="b" t="t" l="l"/>
                <a:pathLst>
                  <a:path h="1160819" w="1160819">
                    <a:moveTo>
                      <a:pt x="135774" y="0"/>
                    </a:moveTo>
                    <a:lnTo>
                      <a:pt x="1025046" y="0"/>
                    </a:lnTo>
                    <a:cubicBezTo>
                      <a:pt x="1061055" y="0"/>
                      <a:pt x="1095590" y="14305"/>
                      <a:pt x="1121052" y="39767"/>
                    </a:cubicBezTo>
                    <a:cubicBezTo>
                      <a:pt x="1146515" y="65230"/>
                      <a:pt x="1160819" y="99764"/>
                      <a:pt x="1160819" y="135774"/>
                    </a:cubicBezTo>
                    <a:lnTo>
                      <a:pt x="1160819" y="1025046"/>
                    </a:lnTo>
                    <a:cubicBezTo>
                      <a:pt x="1160819" y="1061055"/>
                      <a:pt x="1146515" y="1095590"/>
                      <a:pt x="1121052" y="1121052"/>
                    </a:cubicBezTo>
                    <a:cubicBezTo>
                      <a:pt x="1095590" y="1146515"/>
                      <a:pt x="1061055" y="1160819"/>
                      <a:pt x="1025046" y="1160819"/>
                    </a:cubicBezTo>
                    <a:lnTo>
                      <a:pt x="135774" y="1160819"/>
                    </a:lnTo>
                    <a:cubicBezTo>
                      <a:pt x="99764" y="1160819"/>
                      <a:pt x="65230" y="1146515"/>
                      <a:pt x="39767" y="1121052"/>
                    </a:cubicBezTo>
                    <a:cubicBezTo>
                      <a:pt x="14305" y="1095590"/>
                      <a:pt x="0" y="1061055"/>
                      <a:pt x="0" y="1025046"/>
                    </a:cubicBezTo>
                    <a:lnTo>
                      <a:pt x="0" y="135774"/>
                    </a:lnTo>
                    <a:cubicBezTo>
                      <a:pt x="0" y="99764"/>
                      <a:pt x="14305" y="65230"/>
                      <a:pt x="39767" y="39767"/>
                    </a:cubicBezTo>
                    <a:cubicBezTo>
                      <a:pt x="65230" y="14305"/>
                      <a:pt x="99764" y="0"/>
                      <a:pt x="13577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0"/>
                <a:ext cx="1160819" cy="1160819"/>
              </a:xfrm>
              <a:prstGeom prst="rect">
                <a:avLst/>
              </a:prstGeom>
            </p:spPr>
            <p:txBody>
              <a:bodyPr anchor="ctr" rtlCol="false" tIns="37062" lIns="37062" bIns="37062" rIns="37062"/>
              <a:lstStyle/>
              <a:p>
                <a:pPr algn="ctr">
                  <a:lnSpc>
                    <a:spcPts val="3046"/>
                  </a:lnSpc>
                </a:pPr>
              </a:p>
            </p:txBody>
          </p:sp>
        </p:grpSp>
        <p:sp>
          <p:nvSpPr>
            <p:cNvPr name="Freeform 33" id="33"/>
            <p:cNvSpPr/>
            <p:nvPr/>
          </p:nvSpPr>
          <p:spPr>
            <a:xfrm flipH="false" flipV="false" rot="0">
              <a:off x="0" y="707659"/>
              <a:ext cx="3877408" cy="3877408"/>
            </a:xfrm>
            <a:custGeom>
              <a:avLst/>
              <a:gdLst/>
              <a:ahLst/>
              <a:cxnLst/>
              <a:rect r="r" b="b" t="t" l="l"/>
              <a:pathLst>
                <a:path h="3877408" w="3877408">
                  <a:moveTo>
                    <a:pt x="0" y="0"/>
                  </a:moveTo>
                  <a:lnTo>
                    <a:pt x="3877408" y="0"/>
                  </a:lnTo>
                  <a:lnTo>
                    <a:pt x="3877408" y="3877408"/>
                  </a:lnTo>
                  <a:lnTo>
                    <a:pt x="0" y="3877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-44271" r="0" b="-72531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3877408" y="704196"/>
              <a:ext cx="3880871" cy="3880871"/>
            </a:xfrm>
            <a:custGeom>
              <a:avLst/>
              <a:gdLst/>
              <a:ahLst/>
              <a:cxnLst/>
              <a:rect r="r" b="b" t="t" l="l"/>
              <a:pathLst>
                <a:path h="3880871" w="3880871">
                  <a:moveTo>
                    <a:pt x="0" y="0"/>
                  </a:moveTo>
                  <a:lnTo>
                    <a:pt x="3880872" y="0"/>
                  </a:lnTo>
                  <a:lnTo>
                    <a:pt x="3880872" y="3880871"/>
                  </a:lnTo>
                  <a:lnTo>
                    <a:pt x="0" y="38808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4642" t="-107601" r="-9432" b="-39716"/>
              </a:stretch>
            </a:blipFill>
          </p:spPr>
        </p:sp>
        <p:sp>
          <p:nvSpPr>
            <p:cNvPr name="TextBox 35" id="35"/>
            <p:cNvSpPr txBox="true"/>
            <p:nvPr/>
          </p:nvSpPr>
          <p:spPr>
            <a:xfrm rot="0">
              <a:off x="497606" y="-57150"/>
              <a:ext cx="2882196" cy="6398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86"/>
                </a:lnSpc>
              </a:pPr>
              <a:r>
                <a:rPr lang="en-US" b="true" sz="2898">
                  <a:solidFill>
                    <a:srgbClr val="FFFFFF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Day 1 (Thu)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352731" y="6270669"/>
            <a:ext cx="5308122" cy="3436329"/>
            <a:chOff x="0" y="0"/>
            <a:chExt cx="7077496" cy="4581772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664249"/>
              <a:ext cx="7077496" cy="3917523"/>
              <a:chOff x="0" y="0"/>
              <a:chExt cx="1776607" cy="983384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1776607" cy="983384"/>
              </a:xfrm>
              <a:custGeom>
                <a:avLst/>
                <a:gdLst/>
                <a:ahLst/>
                <a:cxnLst/>
                <a:rect r="r" b="b" t="t" l="l"/>
                <a:pathLst>
                  <a:path h="983384" w="1776607">
                    <a:moveTo>
                      <a:pt x="75515" y="0"/>
                    </a:moveTo>
                    <a:lnTo>
                      <a:pt x="1701092" y="0"/>
                    </a:lnTo>
                    <a:cubicBezTo>
                      <a:pt x="1742797" y="0"/>
                      <a:pt x="1776607" y="33809"/>
                      <a:pt x="1776607" y="75515"/>
                    </a:cubicBezTo>
                    <a:lnTo>
                      <a:pt x="1776607" y="907869"/>
                    </a:lnTo>
                    <a:cubicBezTo>
                      <a:pt x="1776607" y="949575"/>
                      <a:pt x="1742797" y="983384"/>
                      <a:pt x="1701092" y="983384"/>
                    </a:cubicBezTo>
                    <a:lnTo>
                      <a:pt x="75515" y="983384"/>
                    </a:lnTo>
                    <a:cubicBezTo>
                      <a:pt x="33809" y="983384"/>
                      <a:pt x="0" y="949575"/>
                      <a:pt x="0" y="907869"/>
                    </a:cubicBezTo>
                    <a:lnTo>
                      <a:pt x="0" y="75515"/>
                    </a:lnTo>
                    <a:cubicBezTo>
                      <a:pt x="0" y="33809"/>
                      <a:pt x="33809" y="0"/>
                      <a:pt x="7551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28575"/>
                <a:ext cx="1776607" cy="954809"/>
              </a:xfrm>
              <a:prstGeom prst="rect">
                <a:avLst/>
              </a:prstGeom>
            </p:spPr>
            <p:txBody>
              <a:bodyPr anchor="ctr" rtlCol="false" tIns="41692" lIns="41692" bIns="41692" rIns="41692"/>
              <a:lstStyle/>
              <a:p>
                <a:pPr algn="ctr">
                  <a:lnSpc>
                    <a:spcPts val="2896"/>
                  </a:lnSpc>
                </a:pPr>
              </a:p>
            </p:txBody>
          </p:sp>
        </p:grpSp>
        <p:sp>
          <p:nvSpPr>
            <p:cNvPr name="Freeform 40" id="40"/>
            <p:cNvSpPr/>
            <p:nvPr/>
          </p:nvSpPr>
          <p:spPr>
            <a:xfrm flipH="false" flipV="false" rot="0">
              <a:off x="11865" y="631796"/>
              <a:ext cx="4119627" cy="3949977"/>
            </a:xfrm>
            <a:custGeom>
              <a:avLst/>
              <a:gdLst/>
              <a:ahLst/>
              <a:cxnLst/>
              <a:rect r="r" b="b" t="t" l="l"/>
              <a:pathLst>
                <a:path h="3949977" w="4119627">
                  <a:moveTo>
                    <a:pt x="0" y="0"/>
                  </a:moveTo>
                  <a:lnTo>
                    <a:pt x="4119627" y="0"/>
                  </a:lnTo>
                  <a:lnTo>
                    <a:pt x="4119627" y="3949976"/>
                  </a:lnTo>
                  <a:lnTo>
                    <a:pt x="0" y="3949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-49799" r="0" b="-76314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4372377" y="688421"/>
              <a:ext cx="2596314" cy="3869180"/>
            </a:xfrm>
            <a:custGeom>
              <a:avLst/>
              <a:gdLst/>
              <a:ahLst/>
              <a:cxnLst/>
              <a:rect r="r" b="b" t="t" l="l"/>
              <a:pathLst>
                <a:path h="3869180" w="2596314">
                  <a:moveTo>
                    <a:pt x="0" y="0"/>
                  </a:moveTo>
                  <a:lnTo>
                    <a:pt x="2596314" y="0"/>
                  </a:lnTo>
                  <a:lnTo>
                    <a:pt x="2596314" y="3869180"/>
                  </a:lnTo>
                  <a:lnTo>
                    <a:pt x="0" y="38691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-38796" r="-14432" b="-27679"/>
              </a:stretch>
            </a:blipFill>
          </p:spPr>
        </p:sp>
        <p:sp>
          <p:nvSpPr>
            <p:cNvPr name="TextBox 42" id="42"/>
            <p:cNvSpPr txBox="true"/>
            <p:nvPr/>
          </p:nvSpPr>
          <p:spPr>
            <a:xfrm rot="0">
              <a:off x="497599" y="-57150"/>
              <a:ext cx="2882156" cy="6158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8"/>
                </a:lnSpc>
              </a:pPr>
              <a:r>
                <a:rPr lang="en-US" b="true" sz="2778">
                  <a:solidFill>
                    <a:srgbClr val="FFFFFF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Day 4 (Sun)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2262208" y="6201838"/>
            <a:ext cx="5840203" cy="3505160"/>
            <a:chOff x="0" y="0"/>
            <a:chExt cx="7786937" cy="4673547"/>
          </a:xfrm>
        </p:grpSpPr>
        <p:grpSp>
          <p:nvGrpSpPr>
            <p:cNvPr name="Group 44" id="44"/>
            <p:cNvGrpSpPr/>
            <p:nvPr/>
          </p:nvGrpSpPr>
          <p:grpSpPr>
            <a:xfrm rot="0">
              <a:off x="0" y="780078"/>
              <a:ext cx="7353447" cy="3877408"/>
              <a:chOff x="0" y="0"/>
              <a:chExt cx="1864974" cy="983384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864974" cy="983384"/>
              </a:xfrm>
              <a:custGeom>
                <a:avLst/>
                <a:gdLst/>
                <a:ahLst/>
                <a:cxnLst/>
                <a:rect r="r" b="b" t="t" l="l"/>
                <a:pathLst>
                  <a:path h="983384" w="1864974">
                    <a:moveTo>
                      <a:pt x="75804" y="0"/>
                    </a:moveTo>
                    <a:lnTo>
                      <a:pt x="1789170" y="0"/>
                    </a:lnTo>
                    <a:cubicBezTo>
                      <a:pt x="1809274" y="0"/>
                      <a:pt x="1828555" y="7986"/>
                      <a:pt x="1842771" y="22202"/>
                    </a:cubicBezTo>
                    <a:cubicBezTo>
                      <a:pt x="1856987" y="36418"/>
                      <a:pt x="1864974" y="55699"/>
                      <a:pt x="1864974" y="75804"/>
                    </a:cubicBezTo>
                    <a:lnTo>
                      <a:pt x="1864974" y="907580"/>
                    </a:lnTo>
                    <a:cubicBezTo>
                      <a:pt x="1864974" y="949446"/>
                      <a:pt x="1831035" y="983384"/>
                      <a:pt x="1789170" y="983384"/>
                    </a:cubicBezTo>
                    <a:lnTo>
                      <a:pt x="75804" y="983384"/>
                    </a:lnTo>
                    <a:cubicBezTo>
                      <a:pt x="55699" y="983384"/>
                      <a:pt x="36418" y="975398"/>
                      <a:pt x="22202" y="961182"/>
                    </a:cubicBezTo>
                    <a:cubicBezTo>
                      <a:pt x="7986" y="946966"/>
                      <a:pt x="0" y="927685"/>
                      <a:pt x="0" y="907580"/>
                    </a:cubicBezTo>
                    <a:lnTo>
                      <a:pt x="0" y="75804"/>
                    </a:lnTo>
                    <a:cubicBezTo>
                      <a:pt x="0" y="33938"/>
                      <a:pt x="33938" y="0"/>
                      <a:pt x="7580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28575"/>
                <a:ext cx="1864974" cy="954809"/>
              </a:xfrm>
              <a:prstGeom prst="rect">
                <a:avLst/>
              </a:prstGeom>
            </p:spPr>
            <p:txBody>
              <a:bodyPr anchor="ctr" rtlCol="false" tIns="39566" lIns="39566" bIns="39566" rIns="39566"/>
              <a:lstStyle/>
              <a:p>
                <a:pPr algn="ctr">
                  <a:lnSpc>
                    <a:spcPts val="2896"/>
                  </a:lnSpc>
                </a:pPr>
              </a:p>
            </p:txBody>
          </p:sp>
        </p:grpSp>
        <p:sp>
          <p:nvSpPr>
            <p:cNvPr name="Freeform 47" id="47"/>
            <p:cNvSpPr/>
            <p:nvPr/>
          </p:nvSpPr>
          <p:spPr>
            <a:xfrm flipH="false" flipV="false" rot="0">
              <a:off x="0" y="764018"/>
              <a:ext cx="3909529" cy="3909529"/>
            </a:xfrm>
            <a:custGeom>
              <a:avLst/>
              <a:gdLst/>
              <a:ahLst/>
              <a:cxnLst/>
              <a:rect r="r" b="b" t="t" l="l"/>
              <a:pathLst>
                <a:path h="3909529" w="3909529">
                  <a:moveTo>
                    <a:pt x="0" y="0"/>
                  </a:moveTo>
                  <a:lnTo>
                    <a:pt x="3909529" y="0"/>
                  </a:lnTo>
                  <a:lnTo>
                    <a:pt x="3909529" y="3909529"/>
                  </a:lnTo>
                  <a:lnTo>
                    <a:pt x="0" y="3909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-45972" r="0" b="-70830"/>
              </a:stretch>
            </a:blip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3909529" y="780078"/>
              <a:ext cx="3877408" cy="3877408"/>
            </a:xfrm>
            <a:custGeom>
              <a:avLst/>
              <a:gdLst/>
              <a:ahLst/>
              <a:cxnLst/>
              <a:rect r="r" b="b" t="t" l="l"/>
              <a:pathLst>
                <a:path h="3877408" w="3877408">
                  <a:moveTo>
                    <a:pt x="0" y="0"/>
                  </a:moveTo>
                  <a:lnTo>
                    <a:pt x="3877408" y="0"/>
                  </a:lnTo>
                  <a:lnTo>
                    <a:pt x="3877408" y="3877409"/>
                  </a:lnTo>
                  <a:lnTo>
                    <a:pt x="0" y="3877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-5376" t="-65610" r="-8941" b="-82232"/>
              </a:stretch>
            </a:blipFill>
          </p:spPr>
        </p:sp>
        <p:sp>
          <p:nvSpPr>
            <p:cNvPr name="TextBox 49" id="49"/>
            <p:cNvSpPr txBox="true"/>
            <p:nvPr/>
          </p:nvSpPr>
          <p:spPr>
            <a:xfrm rot="0">
              <a:off x="572025" y="-57150"/>
              <a:ext cx="2882196" cy="6398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86"/>
                </a:lnSpc>
              </a:pPr>
              <a:r>
                <a:rPr lang="en-US" b="true" sz="2898">
                  <a:solidFill>
                    <a:srgbClr val="FFFFFF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Day 6 (Tue)</a:t>
              </a: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14432484" y="242625"/>
            <a:ext cx="3508231" cy="429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56"/>
              </a:lnSpc>
            </a:pPr>
            <a:r>
              <a:rPr lang="en-US" sz="2700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07/10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572353" y="601211"/>
            <a:ext cx="6731693" cy="931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54"/>
              </a:lnSpc>
            </a:pPr>
            <a:r>
              <a:rPr lang="en-US" sz="6655" b="true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Daily Schedule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3379702" y="3379702"/>
            <a:ext cx="10287000" cy="3527597"/>
          </a:xfrm>
          <a:custGeom>
            <a:avLst/>
            <a:gdLst/>
            <a:ahLst/>
            <a:cxnLst/>
            <a:rect r="r" b="b" t="t" l="l"/>
            <a:pathLst>
              <a:path h="3527597" w="10287000">
                <a:moveTo>
                  <a:pt x="0" y="0"/>
                </a:moveTo>
                <a:lnTo>
                  <a:pt x="10287000" y="0"/>
                </a:lnTo>
                <a:lnTo>
                  <a:pt x="10287000" y="3527596"/>
                </a:lnTo>
                <a:lnTo>
                  <a:pt x="0" y="35275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71518" r="0" b="-16617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38171" y="4776929"/>
            <a:ext cx="10066789" cy="8229600"/>
          </a:xfrm>
          <a:custGeom>
            <a:avLst/>
            <a:gdLst/>
            <a:ahLst/>
            <a:cxnLst/>
            <a:rect r="r" b="b" t="t" l="l"/>
            <a:pathLst>
              <a:path h="8229600" w="10066789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8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3220151" y="-6514699"/>
            <a:ext cx="6306242" cy="8426787"/>
          </a:xfrm>
          <a:custGeom>
            <a:avLst/>
            <a:gdLst/>
            <a:ahLst/>
            <a:cxnLst/>
            <a:rect r="r" b="b" t="t" l="l"/>
            <a:pathLst>
              <a:path h="8426787" w="6306242">
                <a:moveTo>
                  <a:pt x="6306242" y="0"/>
                </a:moveTo>
                <a:lnTo>
                  <a:pt x="0" y="0"/>
                </a:lnTo>
                <a:lnTo>
                  <a:pt x="0" y="8426787"/>
                </a:lnTo>
                <a:lnTo>
                  <a:pt x="6306242" y="8426787"/>
                </a:lnTo>
                <a:lnTo>
                  <a:pt x="6306242" y="0"/>
                </a:lnTo>
                <a:close/>
              </a:path>
            </a:pathLst>
          </a:custGeom>
          <a:blipFill>
            <a:blip r:embed="rId5">
              <a:alphaModFix amt="64000"/>
            </a:blip>
            <a:stretch>
              <a:fillRect l="-22035" t="0" r="-22035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453872" y="9601626"/>
            <a:ext cx="3508231" cy="429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56"/>
              </a:lnSpc>
            </a:pPr>
            <a:r>
              <a:rPr lang="en-US" sz="2700">
                <a:solidFill>
                  <a:srgbClr val="272727"/>
                </a:solidFill>
                <a:latin typeface="TT Hoves"/>
                <a:ea typeface="TT Hoves"/>
                <a:cs typeface="TT Hoves"/>
                <a:sym typeface="TT Hoves"/>
              </a:rPr>
              <a:t>08/10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05588" y="1114425"/>
            <a:ext cx="10215856" cy="1082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22"/>
              </a:lnSpc>
            </a:pPr>
            <a:r>
              <a:rPr lang="en-US" sz="7726" b="true">
                <a:solidFill>
                  <a:srgbClr val="272727"/>
                </a:solidFill>
                <a:latin typeface="TT Hoves Bold"/>
                <a:ea typeface="TT Hoves Bold"/>
                <a:cs typeface="TT Hoves Bold"/>
                <a:sym typeface="TT Hoves Bold"/>
              </a:rPr>
              <a:t>Risk Management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705588" y="3050390"/>
            <a:ext cx="351823" cy="351823"/>
          </a:xfrm>
          <a:custGeom>
            <a:avLst/>
            <a:gdLst/>
            <a:ahLst/>
            <a:cxnLst/>
            <a:rect r="r" b="b" t="t" l="l"/>
            <a:pathLst>
              <a:path h="351823" w="351823">
                <a:moveTo>
                  <a:pt x="0" y="0"/>
                </a:moveTo>
                <a:lnTo>
                  <a:pt x="351823" y="0"/>
                </a:lnTo>
                <a:lnTo>
                  <a:pt x="351823" y="351823"/>
                </a:lnTo>
                <a:lnTo>
                  <a:pt x="0" y="3518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705588" y="5031213"/>
            <a:ext cx="9875810" cy="433365"/>
            <a:chOff x="0" y="0"/>
            <a:chExt cx="13167747" cy="5778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54361"/>
              <a:ext cx="469098" cy="469098"/>
            </a:xfrm>
            <a:custGeom>
              <a:avLst/>
              <a:gdLst/>
              <a:ahLst/>
              <a:cxnLst/>
              <a:rect r="r" b="b" t="t" l="l"/>
              <a:pathLst>
                <a:path h="469098" w="469098">
                  <a:moveTo>
                    <a:pt x="0" y="0"/>
                  </a:moveTo>
                  <a:lnTo>
                    <a:pt x="469098" y="0"/>
                  </a:lnTo>
                  <a:lnTo>
                    <a:pt x="469098" y="469098"/>
                  </a:lnTo>
                  <a:lnTo>
                    <a:pt x="0" y="4690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938794" y="-85725"/>
              <a:ext cx="12228953" cy="663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495"/>
                </a:lnSpc>
              </a:pPr>
              <a:r>
                <a:rPr lang="en-US" sz="2900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Plan to </a:t>
              </a:r>
              <a:r>
                <a:rPr lang="en-US" b="true" sz="2900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create a booklet</a:t>
              </a:r>
              <a:r>
                <a:rPr lang="en-US" sz="2900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 for digital device failure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409683" y="2943990"/>
            <a:ext cx="11383855" cy="519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95"/>
              </a:lnSpc>
            </a:pPr>
            <a:r>
              <a:rPr lang="en-US" b="true" sz="290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Reconfirm schedules</a:t>
            </a:r>
            <a:r>
              <a:rPr lang="en-US" sz="29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with interviewees 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4705588" y="5759853"/>
            <a:ext cx="11416360" cy="995637"/>
            <a:chOff x="0" y="0"/>
            <a:chExt cx="15221813" cy="132751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52387"/>
              <a:ext cx="469098" cy="469098"/>
            </a:xfrm>
            <a:custGeom>
              <a:avLst/>
              <a:gdLst/>
              <a:ahLst/>
              <a:cxnLst/>
              <a:rect r="r" b="b" t="t" l="l"/>
              <a:pathLst>
                <a:path h="469098" w="469098">
                  <a:moveTo>
                    <a:pt x="0" y="0"/>
                  </a:moveTo>
                  <a:lnTo>
                    <a:pt x="469098" y="0"/>
                  </a:lnTo>
                  <a:lnTo>
                    <a:pt x="469098" y="469098"/>
                  </a:lnTo>
                  <a:lnTo>
                    <a:pt x="0" y="4690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938794" y="-85725"/>
              <a:ext cx="14283019" cy="14132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495"/>
                </a:lnSpc>
              </a:pPr>
              <a:r>
                <a:rPr lang="en-US" sz="2900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Allocate time for </a:t>
              </a:r>
              <a:r>
                <a:rPr lang="en-US" b="true" sz="2900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post-interview summarization</a:t>
              </a:r>
              <a:r>
                <a:rPr lang="en-US" sz="2900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 to prevent delays in the schedule.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705588" y="7846412"/>
            <a:ext cx="12327101" cy="995637"/>
            <a:chOff x="0" y="0"/>
            <a:chExt cx="16436134" cy="132751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76694"/>
              <a:ext cx="469098" cy="469098"/>
            </a:xfrm>
            <a:custGeom>
              <a:avLst/>
              <a:gdLst/>
              <a:ahLst/>
              <a:cxnLst/>
              <a:rect r="r" b="b" t="t" l="l"/>
              <a:pathLst>
                <a:path h="469098" w="469098">
                  <a:moveTo>
                    <a:pt x="0" y="0"/>
                  </a:moveTo>
                  <a:lnTo>
                    <a:pt x="469098" y="0"/>
                  </a:lnTo>
                  <a:lnTo>
                    <a:pt x="469098" y="469098"/>
                  </a:lnTo>
                  <a:lnTo>
                    <a:pt x="0" y="4690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938794" y="-85725"/>
              <a:ext cx="15497340" cy="14132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495"/>
                </a:lnSpc>
              </a:pPr>
              <a:r>
                <a:rPr lang="en-US" sz="2900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If interview time is limited, </a:t>
              </a:r>
              <a:r>
                <a:rPr lang="en-US" b="true" sz="2900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prioritize common questions</a:t>
              </a:r>
              <a:r>
                <a:rPr lang="en-US" sz="2900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 and send individual questions later </a:t>
              </a:r>
              <a:r>
                <a:rPr lang="en-US" b="true" sz="2900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in written form</a:t>
              </a:r>
              <a:r>
                <a:rPr lang="en-US" sz="2900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705588" y="7031715"/>
            <a:ext cx="8299405" cy="433364"/>
            <a:chOff x="0" y="0"/>
            <a:chExt cx="11065873" cy="577819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938794" y="-85725"/>
              <a:ext cx="10127079" cy="6635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495"/>
                </a:lnSpc>
              </a:pPr>
              <a:r>
                <a:rPr lang="en-US" sz="2900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Prepare alternative </a:t>
              </a:r>
              <a:r>
                <a:rPr lang="en-US" b="true" sz="2900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nearby locations</a:t>
              </a:r>
            </a:p>
          </p:txBody>
        </p:sp>
        <p:sp>
          <p:nvSpPr>
            <p:cNvPr name="Freeform 20" id="20"/>
            <p:cNvSpPr/>
            <p:nvPr/>
          </p:nvSpPr>
          <p:spPr>
            <a:xfrm flipH="false" flipV="false" rot="0">
              <a:off x="0" y="54361"/>
              <a:ext cx="469098" cy="469098"/>
            </a:xfrm>
            <a:custGeom>
              <a:avLst/>
              <a:gdLst/>
              <a:ahLst/>
              <a:cxnLst/>
              <a:rect r="r" b="b" t="t" l="l"/>
              <a:pathLst>
                <a:path h="469098" w="469098">
                  <a:moveTo>
                    <a:pt x="0" y="0"/>
                  </a:moveTo>
                  <a:lnTo>
                    <a:pt x="469098" y="0"/>
                  </a:lnTo>
                  <a:lnTo>
                    <a:pt x="469098" y="469097"/>
                  </a:lnTo>
                  <a:lnTo>
                    <a:pt x="0" y="4690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5433291" y="3716466"/>
            <a:ext cx="12279885" cy="1081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95"/>
              </a:lnSpc>
            </a:pPr>
            <a:r>
              <a:rPr lang="en-US" sz="29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Familiarize the team with </a:t>
            </a:r>
            <a:r>
              <a:rPr lang="en-US" b="true" sz="290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technical terms and the question list</a:t>
            </a:r>
            <a:r>
              <a:rPr lang="en-US" sz="29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beforehand.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4729196" y="3840001"/>
            <a:ext cx="351823" cy="351823"/>
          </a:xfrm>
          <a:custGeom>
            <a:avLst/>
            <a:gdLst/>
            <a:ahLst/>
            <a:cxnLst/>
            <a:rect r="r" b="b" t="t" l="l"/>
            <a:pathLst>
              <a:path h="351823" w="351823">
                <a:moveTo>
                  <a:pt x="0" y="0"/>
                </a:moveTo>
                <a:lnTo>
                  <a:pt x="351823" y="0"/>
                </a:lnTo>
                <a:lnTo>
                  <a:pt x="351823" y="351823"/>
                </a:lnTo>
                <a:lnTo>
                  <a:pt x="0" y="3518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3636255" y="3636255"/>
            <a:ext cx="10287000" cy="3014490"/>
          </a:xfrm>
          <a:custGeom>
            <a:avLst/>
            <a:gdLst/>
            <a:ahLst/>
            <a:cxnLst/>
            <a:rect r="r" b="b" t="t" l="l"/>
            <a:pathLst>
              <a:path h="3014490" w="10287000">
                <a:moveTo>
                  <a:pt x="0" y="0"/>
                </a:moveTo>
                <a:lnTo>
                  <a:pt x="10287000" y="0"/>
                </a:lnTo>
                <a:lnTo>
                  <a:pt x="10287000" y="3014490"/>
                </a:lnTo>
                <a:lnTo>
                  <a:pt x="0" y="30144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12197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02460" y="5578275"/>
            <a:ext cx="313217" cy="313217"/>
          </a:xfrm>
          <a:custGeom>
            <a:avLst/>
            <a:gdLst/>
            <a:ahLst/>
            <a:cxnLst/>
            <a:rect r="r" b="b" t="t" l="l"/>
            <a:pathLst>
              <a:path h="313217" w="313217">
                <a:moveTo>
                  <a:pt x="0" y="0"/>
                </a:moveTo>
                <a:lnTo>
                  <a:pt x="313217" y="0"/>
                </a:lnTo>
                <a:lnTo>
                  <a:pt x="313217" y="313218"/>
                </a:lnTo>
                <a:lnTo>
                  <a:pt x="0" y="3132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602460" y="6343225"/>
            <a:ext cx="313217" cy="313217"/>
          </a:xfrm>
          <a:custGeom>
            <a:avLst/>
            <a:gdLst/>
            <a:ahLst/>
            <a:cxnLst/>
            <a:rect r="r" b="b" t="t" l="l"/>
            <a:pathLst>
              <a:path h="313217" w="313217">
                <a:moveTo>
                  <a:pt x="0" y="0"/>
                </a:moveTo>
                <a:lnTo>
                  <a:pt x="313217" y="0"/>
                </a:lnTo>
                <a:lnTo>
                  <a:pt x="313217" y="313217"/>
                </a:lnTo>
                <a:lnTo>
                  <a:pt x="0" y="3132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61412" y="5570210"/>
            <a:ext cx="313217" cy="313217"/>
          </a:xfrm>
          <a:custGeom>
            <a:avLst/>
            <a:gdLst/>
            <a:ahLst/>
            <a:cxnLst/>
            <a:rect r="r" b="b" t="t" l="l"/>
            <a:pathLst>
              <a:path h="313217" w="313217">
                <a:moveTo>
                  <a:pt x="0" y="0"/>
                </a:moveTo>
                <a:lnTo>
                  <a:pt x="313217" y="0"/>
                </a:lnTo>
                <a:lnTo>
                  <a:pt x="313217" y="313217"/>
                </a:lnTo>
                <a:lnTo>
                  <a:pt x="0" y="3132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3270" y="319696"/>
            <a:ext cx="1270861" cy="1270861"/>
          </a:xfrm>
          <a:custGeom>
            <a:avLst/>
            <a:gdLst/>
            <a:ahLst/>
            <a:cxnLst/>
            <a:rect r="r" b="b" t="t" l="l"/>
            <a:pathLst>
              <a:path h="1270861" w="1270861">
                <a:moveTo>
                  <a:pt x="0" y="0"/>
                </a:moveTo>
                <a:lnTo>
                  <a:pt x="1270860" y="0"/>
                </a:lnTo>
                <a:lnTo>
                  <a:pt x="1270860" y="1270861"/>
                </a:lnTo>
                <a:lnTo>
                  <a:pt x="0" y="12708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862131" y="319696"/>
            <a:ext cx="4099972" cy="3802724"/>
          </a:xfrm>
          <a:custGeom>
            <a:avLst/>
            <a:gdLst/>
            <a:ahLst/>
            <a:cxnLst/>
            <a:rect r="r" b="b" t="t" l="l"/>
            <a:pathLst>
              <a:path h="3802724" w="4099972">
                <a:moveTo>
                  <a:pt x="0" y="0"/>
                </a:moveTo>
                <a:lnTo>
                  <a:pt x="4099972" y="0"/>
                </a:lnTo>
                <a:lnTo>
                  <a:pt x="4099972" y="3802724"/>
                </a:lnTo>
                <a:lnTo>
                  <a:pt x="0" y="3802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03936">
            <a:off x="15775189" y="-2840259"/>
            <a:ext cx="5025622" cy="4661265"/>
          </a:xfrm>
          <a:custGeom>
            <a:avLst/>
            <a:gdLst/>
            <a:ahLst/>
            <a:cxnLst/>
            <a:rect r="r" b="b" t="t" l="l"/>
            <a:pathLst>
              <a:path h="4661265" w="5025622">
                <a:moveTo>
                  <a:pt x="0" y="0"/>
                </a:moveTo>
                <a:lnTo>
                  <a:pt x="5025622" y="0"/>
                </a:lnTo>
                <a:lnTo>
                  <a:pt x="5025622" y="4661265"/>
                </a:lnTo>
                <a:lnTo>
                  <a:pt x="0" y="46612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761412" y="7347304"/>
            <a:ext cx="313217" cy="313217"/>
          </a:xfrm>
          <a:custGeom>
            <a:avLst/>
            <a:gdLst/>
            <a:ahLst/>
            <a:cxnLst/>
            <a:rect r="r" b="b" t="t" l="l"/>
            <a:pathLst>
              <a:path h="313217" w="313217">
                <a:moveTo>
                  <a:pt x="0" y="0"/>
                </a:moveTo>
                <a:lnTo>
                  <a:pt x="313217" y="0"/>
                </a:lnTo>
                <a:lnTo>
                  <a:pt x="313217" y="313218"/>
                </a:lnTo>
                <a:lnTo>
                  <a:pt x="0" y="3132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602460" y="8953227"/>
            <a:ext cx="313217" cy="313217"/>
          </a:xfrm>
          <a:custGeom>
            <a:avLst/>
            <a:gdLst/>
            <a:ahLst/>
            <a:cxnLst/>
            <a:rect r="r" b="b" t="t" l="l"/>
            <a:pathLst>
              <a:path h="313217" w="313217">
                <a:moveTo>
                  <a:pt x="0" y="0"/>
                </a:moveTo>
                <a:lnTo>
                  <a:pt x="313217" y="0"/>
                </a:lnTo>
                <a:lnTo>
                  <a:pt x="313217" y="313218"/>
                </a:lnTo>
                <a:lnTo>
                  <a:pt x="0" y="3132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602460" y="9718177"/>
            <a:ext cx="313217" cy="313217"/>
          </a:xfrm>
          <a:custGeom>
            <a:avLst/>
            <a:gdLst/>
            <a:ahLst/>
            <a:cxnLst/>
            <a:rect r="r" b="b" t="t" l="l"/>
            <a:pathLst>
              <a:path h="313217" w="313217">
                <a:moveTo>
                  <a:pt x="0" y="0"/>
                </a:moveTo>
                <a:lnTo>
                  <a:pt x="313217" y="0"/>
                </a:lnTo>
                <a:lnTo>
                  <a:pt x="313217" y="313217"/>
                </a:lnTo>
                <a:lnTo>
                  <a:pt x="0" y="3132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683918" y="4066461"/>
            <a:ext cx="1052383" cy="1052383"/>
          </a:xfrm>
          <a:custGeom>
            <a:avLst/>
            <a:gdLst/>
            <a:ahLst/>
            <a:cxnLst/>
            <a:rect r="r" b="b" t="t" l="l"/>
            <a:pathLst>
              <a:path h="1052383" w="1052383">
                <a:moveTo>
                  <a:pt x="0" y="0"/>
                </a:moveTo>
                <a:lnTo>
                  <a:pt x="1052383" y="0"/>
                </a:lnTo>
                <a:lnTo>
                  <a:pt x="1052383" y="1052383"/>
                </a:lnTo>
                <a:lnTo>
                  <a:pt x="0" y="10523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7000"/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329984" y="3952985"/>
            <a:ext cx="1190515" cy="1190515"/>
          </a:xfrm>
          <a:custGeom>
            <a:avLst/>
            <a:gdLst/>
            <a:ahLst/>
            <a:cxnLst/>
            <a:rect r="r" b="b" t="t" l="l"/>
            <a:pathLst>
              <a:path h="1190515" w="1190515">
                <a:moveTo>
                  <a:pt x="0" y="0"/>
                </a:moveTo>
                <a:lnTo>
                  <a:pt x="1190515" y="0"/>
                </a:lnTo>
                <a:lnTo>
                  <a:pt x="1190515" y="1190515"/>
                </a:lnTo>
                <a:lnTo>
                  <a:pt x="0" y="119051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77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909774" y="3967463"/>
            <a:ext cx="1151382" cy="1151382"/>
          </a:xfrm>
          <a:custGeom>
            <a:avLst/>
            <a:gdLst/>
            <a:ahLst/>
            <a:cxnLst/>
            <a:rect r="r" b="b" t="t" l="l"/>
            <a:pathLst>
              <a:path h="1151382" w="1151382">
                <a:moveTo>
                  <a:pt x="0" y="0"/>
                </a:moveTo>
                <a:lnTo>
                  <a:pt x="1151382" y="0"/>
                </a:lnTo>
                <a:lnTo>
                  <a:pt x="1151382" y="1151381"/>
                </a:lnTo>
                <a:lnTo>
                  <a:pt x="0" y="115138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79000"/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862131" y="7344653"/>
            <a:ext cx="1372571" cy="1372571"/>
          </a:xfrm>
          <a:custGeom>
            <a:avLst/>
            <a:gdLst/>
            <a:ahLst/>
            <a:cxnLst/>
            <a:rect r="r" b="b" t="t" l="l"/>
            <a:pathLst>
              <a:path h="1372571" w="1372571">
                <a:moveTo>
                  <a:pt x="0" y="0"/>
                </a:moveTo>
                <a:lnTo>
                  <a:pt x="1372570" y="0"/>
                </a:lnTo>
                <a:lnTo>
                  <a:pt x="1372570" y="1372570"/>
                </a:lnTo>
                <a:lnTo>
                  <a:pt x="0" y="13725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73000"/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698726" y="3936441"/>
            <a:ext cx="1182403" cy="1182403"/>
          </a:xfrm>
          <a:custGeom>
            <a:avLst/>
            <a:gdLst/>
            <a:ahLst/>
            <a:cxnLst/>
            <a:rect r="r" b="b" t="t" l="l"/>
            <a:pathLst>
              <a:path h="1182403" w="1182403">
                <a:moveTo>
                  <a:pt x="0" y="0"/>
                </a:moveTo>
                <a:lnTo>
                  <a:pt x="1182403" y="0"/>
                </a:lnTo>
                <a:lnTo>
                  <a:pt x="1182403" y="1182403"/>
                </a:lnTo>
                <a:lnTo>
                  <a:pt x="0" y="118240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4453872" y="9601626"/>
            <a:ext cx="3508231" cy="429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56"/>
              </a:lnSpc>
            </a:pPr>
            <a:r>
              <a:rPr lang="en-US" sz="2700">
                <a:solidFill>
                  <a:srgbClr val="272727"/>
                </a:solidFill>
                <a:latin typeface="TT Hoves"/>
                <a:ea typeface="TT Hoves"/>
                <a:cs typeface="TT Hoves"/>
                <a:sym typeface="TT Hoves"/>
              </a:rPr>
              <a:t>09/10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221869" y="5522585"/>
            <a:ext cx="5932638" cy="435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66"/>
              </a:lnSpc>
            </a:pPr>
            <a:r>
              <a:rPr lang="en-US" sz="26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Daily activity and a final report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604225" y="2715585"/>
            <a:ext cx="2726381" cy="5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35"/>
              </a:lnSpc>
            </a:pPr>
            <a:r>
              <a:rPr lang="en-US" sz="3500" b="true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Deliverables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472271" y="2608223"/>
            <a:ext cx="5392865" cy="5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35"/>
              </a:lnSpc>
            </a:pPr>
            <a:r>
              <a:rPr lang="en-US" sz="3500" b="true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Anticipated Impact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909566" y="778040"/>
            <a:ext cx="9364294" cy="971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6934" b="true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Expected Outcomes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221869" y="7299679"/>
            <a:ext cx="4378299" cy="435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66"/>
              </a:lnSpc>
            </a:pPr>
            <a:r>
              <a:rPr lang="en-US" sz="26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S</a:t>
            </a:r>
            <a:r>
              <a:rPr lang="en-US" sz="26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tartup business plan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3764662" y="6754940"/>
            <a:ext cx="313217" cy="313217"/>
          </a:xfrm>
          <a:custGeom>
            <a:avLst/>
            <a:gdLst/>
            <a:ahLst/>
            <a:cxnLst/>
            <a:rect r="r" b="b" t="t" l="l"/>
            <a:pathLst>
              <a:path h="313217" w="313217">
                <a:moveTo>
                  <a:pt x="0" y="0"/>
                </a:moveTo>
                <a:lnTo>
                  <a:pt x="313218" y="0"/>
                </a:lnTo>
                <a:lnTo>
                  <a:pt x="313218" y="313217"/>
                </a:lnTo>
                <a:lnTo>
                  <a:pt x="0" y="3132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3764662" y="6162575"/>
            <a:ext cx="313217" cy="313217"/>
          </a:xfrm>
          <a:custGeom>
            <a:avLst/>
            <a:gdLst/>
            <a:ahLst/>
            <a:cxnLst/>
            <a:rect r="r" b="b" t="t" l="l"/>
            <a:pathLst>
              <a:path h="313217" w="313217">
                <a:moveTo>
                  <a:pt x="0" y="0"/>
                </a:moveTo>
                <a:lnTo>
                  <a:pt x="313218" y="0"/>
                </a:lnTo>
                <a:lnTo>
                  <a:pt x="313218" y="313217"/>
                </a:lnTo>
                <a:lnTo>
                  <a:pt x="0" y="3132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6479574" y="8086108"/>
            <a:ext cx="2488211" cy="1584956"/>
          </a:xfrm>
          <a:custGeom>
            <a:avLst/>
            <a:gdLst/>
            <a:ahLst/>
            <a:cxnLst/>
            <a:rect r="r" b="b" t="t" l="l"/>
            <a:pathLst>
              <a:path h="1584956" w="2488211">
                <a:moveTo>
                  <a:pt x="0" y="0"/>
                </a:moveTo>
                <a:lnTo>
                  <a:pt x="2488210" y="0"/>
                </a:lnTo>
                <a:lnTo>
                  <a:pt x="2488210" y="1584957"/>
                </a:lnTo>
                <a:lnTo>
                  <a:pt x="0" y="158495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89000"/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4882698" y="8207786"/>
            <a:ext cx="1195477" cy="1281616"/>
          </a:xfrm>
          <a:custGeom>
            <a:avLst/>
            <a:gdLst/>
            <a:ahLst/>
            <a:cxnLst/>
            <a:rect r="r" b="b" t="t" l="l"/>
            <a:pathLst>
              <a:path h="1281616" w="1195477">
                <a:moveTo>
                  <a:pt x="0" y="0"/>
                </a:moveTo>
                <a:lnTo>
                  <a:pt x="1195477" y="0"/>
                </a:lnTo>
                <a:lnTo>
                  <a:pt x="1195477" y="1281616"/>
                </a:lnTo>
                <a:lnTo>
                  <a:pt x="0" y="128161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84000"/>
            </a:blip>
            <a:stretch>
              <a:fillRect l="0" t="0" r="-10967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4221869" y="6707315"/>
            <a:ext cx="6987999" cy="435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66"/>
              </a:lnSpc>
            </a:pPr>
            <a:r>
              <a:rPr lang="en-US" sz="26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Presentations at GDG Sookmyung &amp; CODE-IT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221869" y="6114950"/>
            <a:ext cx="6495497" cy="435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66"/>
              </a:lnSpc>
            </a:pPr>
            <a:r>
              <a:rPr lang="en-US" sz="26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Blog and YouTube content sharing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058552" y="5456010"/>
            <a:ext cx="5932638" cy="435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6"/>
              </a:lnSpc>
            </a:pPr>
            <a:r>
              <a:rPr lang="en-US" sz="26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Global AI &amp; Big Data Tech insights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058552" y="6220959"/>
            <a:ext cx="6123162" cy="435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6"/>
              </a:lnSpc>
            </a:pPr>
            <a:r>
              <a:rPr lang="en-US" sz="26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Career development foundation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058552" y="8830962"/>
            <a:ext cx="5932638" cy="435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6"/>
              </a:lnSpc>
            </a:pPr>
            <a:r>
              <a:rPr lang="en-US" sz="26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Enhanced team communication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058552" y="9595911"/>
            <a:ext cx="4673800" cy="435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6"/>
              </a:lnSpc>
            </a:pPr>
            <a:r>
              <a:rPr lang="en-US" sz="26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Improved planning capabilities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DAGaK_WNCkE</dc:identifier>
  <dcterms:modified xsi:type="dcterms:W3CDTF">2011-08-01T06:04:30Z</dcterms:modified>
  <cp:revision>1</cp:revision>
  <dc:title>SWING FAANG팀 발표 자료</dc:title>
</cp:coreProperties>
</file>